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7" r:id="rId9"/>
    <p:sldId id="277" r:id="rId10"/>
    <p:sldId id="268" r:id="rId11"/>
    <p:sldId id="274" r:id="rId12"/>
    <p:sldId id="275" r:id="rId13"/>
    <p:sldId id="276" r:id="rId14"/>
    <p:sldId id="278" r:id="rId15"/>
    <p:sldId id="279" r:id="rId16"/>
    <p:sldId id="271" r:id="rId17"/>
  </p:sldIdLst>
  <p:sldSz cx="18288000" cy="10287000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jdhani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FF96"/>
    <a:srgbClr val="7696C3"/>
    <a:srgbClr val="FFA1A1"/>
    <a:srgbClr val="29902A"/>
    <a:srgbClr val="0D7008"/>
    <a:srgbClr val="30261D"/>
    <a:srgbClr val="FFE6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26DE01-F523-4318-A409-E3855CED85CC}">
  <a:tblStyle styleId="{1C26DE01-F523-4318-A409-E3855CED8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2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189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90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257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42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1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66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rgbClr val="08524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028700" y="2872125"/>
            <a:ext cx="9579600" cy="30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CFFA4"/>
              </a:buClr>
              <a:buSzPts val="10500"/>
              <a:buFont typeface="Rajdhani"/>
              <a:buNone/>
              <a:defRPr sz="10500" i="0" u="none" strike="noStrike" cap="none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title" idx="2"/>
          </p:nvPr>
        </p:nvSpPr>
        <p:spPr>
          <a:xfrm>
            <a:off x="1028700" y="6136025"/>
            <a:ext cx="9579600" cy="30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Font typeface="Rajdhani"/>
              <a:buNone/>
              <a:defRPr sz="10500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9411612" y="8303699"/>
            <a:ext cx="8439002" cy="1011916"/>
          </a:xfrm>
          <a:custGeom>
            <a:avLst/>
            <a:gdLst/>
            <a:ahLst/>
            <a:cxnLst/>
            <a:rect l="l" t="t" r="r" b="b"/>
            <a:pathLst>
              <a:path w="2222252" h="266469" extrusionOk="0">
                <a:moveTo>
                  <a:pt x="1111126" y="0"/>
                </a:moveTo>
                <a:cubicBezTo>
                  <a:pt x="497468" y="0"/>
                  <a:pt x="0" y="59651"/>
                  <a:pt x="0" y="133235"/>
                </a:cubicBezTo>
                <a:cubicBezTo>
                  <a:pt x="0" y="206818"/>
                  <a:pt x="497468" y="266469"/>
                  <a:pt x="1111126" y="266469"/>
                </a:cubicBezTo>
                <a:cubicBezTo>
                  <a:pt x="1724784" y="266469"/>
                  <a:pt x="2222252" y="206818"/>
                  <a:pt x="2222252" y="133235"/>
                </a:cubicBezTo>
                <a:cubicBezTo>
                  <a:pt x="2222252" y="59651"/>
                  <a:pt x="1724784" y="0"/>
                  <a:pt x="1111126" y="0"/>
                </a:cubicBezTo>
                <a:close/>
              </a:path>
            </a:pathLst>
          </a:custGeom>
          <a:solidFill>
            <a:srgbClr val="0730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r="3437"/>
          <a:stretch/>
        </p:blipFill>
        <p:spPr>
          <a:xfrm>
            <a:off x="8261800" y="1071825"/>
            <a:ext cx="10026200" cy="2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600" y="3115611"/>
            <a:ext cx="7617423" cy="57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28700" y="691400"/>
            <a:ext cx="4529700" cy="48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12880325" y="691400"/>
            <a:ext cx="4529700" cy="48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257100" y="413500"/>
            <a:ext cx="8615100" cy="319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850"/>
              <a:buNone/>
              <a:defRPr sz="108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r="9107"/>
          <a:stretch/>
        </p:blipFill>
        <p:spPr>
          <a:xfrm>
            <a:off x="9872225" y="3373928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r="9107"/>
          <a:stretch/>
        </p:blipFill>
        <p:spPr>
          <a:xfrm>
            <a:off x="9872225" y="6262384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r="9107"/>
          <a:stretch/>
        </p:blipFill>
        <p:spPr>
          <a:xfrm>
            <a:off x="9872225" y="629450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61" y="4162663"/>
            <a:ext cx="8428751" cy="59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10761342" y="1263612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10761342" y="3947132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0761342" y="6836829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2678650" y="4394725"/>
            <a:ext cx="4385100" cy="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650"/>
              <a:buNone/>
              <a:defRPr sz="3650">
                <a:solidFill>
                  <a:schemeClr val="dk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12678650" y="1653550"/>
            <a:ext cx="4385100" cy="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650"/>
              <a:buNone/>
              <a:defRPr sz="3650">
                <a:solidFill>
                  <a:schemeClr val="dk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12678650" y="7342653"/>
            <a:ext cx="4385100" cy="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650"/>
              <a:buNone/>
              <a:defRPr sz="3650">
                <a:solidFill>
                  <a:schemeClr val="dk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bg>
      <p:bgPr>
        <a:solidFill>
          <a:srgbClr val="43D29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0" y="1238812"/>
            <a:ext cx="18288000" cy="4879047"/>
            <a:chOff x="0" y="25400"/>
            <a:chExt cx="24384000" cy="6505396"/>
          </a:xfrm>
        </p:grpSpPr>
        <p:cxnSp>
          <p:nvCxnSpPr>
            <p:cNvPr id="31" name="Google Shape;31;p5"/>
            <p:cNvCxnSpPr/>
            <p:nvPr/>
          </p:nvCxnSpPr>
          <p:spPr>
            <a:xfrm>
              <a:off x="0" y="25400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0" y="1651749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0" y="3278098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5"/>
            <p:cNvCxnSpPr/>
            <p:nvPr/>
          </p:nvCxnSpPr>
          <p:spPr>
            <a:xfrm>
              <a:off x="0" y="4904447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5"/>
            <p:cNvCxnSpPr/>
            <p:nvPr/>
          </p:nvCxnSpPr>
          <p:spPr>
            <a:xfrm>
              <a:off x="0" y="6530796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45451" y="330970"/>
            <a:ext cx="12011669" cy="836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0" y="6993082"/>
            <a:ext cx="18288118" cy="3294190"/>
            <a:chOff x="0" y="-85725"/>
            <a:chExt cx="4816592" cy="867600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4816592" cy="781808"/>
            </a:xfrm>
            <a:custGeom>
              <a:avLst/>
              <a:gdLst/>
              <a:ahLst/>
              <a:cxnLst/>
              <a:rect l="l" t="t" r="r" b="b"/>
              <a:pathLst>
                <a:path w="4816592" h="78180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81808"/>
                  </a:lnTo>
                  <a:lnTo>
                    <a:pt x="0" y="781808"/>
                  </a:lnTo>
                  <a:close/>
                </a:path>
              </a:pathLst>
            </a:custGeom>
            <a:solidFill>
              <a:srgbClr val="08524D"/>
            </a:solidFill>
            <a:ln>
              <a:noFill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85725"/>
              <a:ext cx="48165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5"/>
          <p:cNvSpPr txBox="1"/>
          <p:nvPr/>
        </p:nvSpPr>
        <p:spPr>
          <a:xfrm>
            <a:off x="331466" y="7376960"/>
            <a:ext cx="32310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52333" y="7332355"/>
            <a:ext cx="14049900" cy="161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950"/>
              <a:buNone/>
              <a:defRPr sz="179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28700" y="605150"/>
            <a:ext cx="16817100" cy="161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652192" y="3059276"/>
            <a:ext cx="5588163" cy="5653649"/>
            <a:chOff x="0" y="-9525"/>
            <a:chExt cx="812800" cy="822325"/>
          </a:xfrm>
        </p:grpSpPr>
        <p:sp>
          <p:nvSpPr>
            <p:cNvPr id="45" name="Google Shape;45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6"/>
          <p:cNvGrpSpPr/>
          <p:nvPr/>
        </p:nvGrpSpPr>
        <p:grpSpPr>
          <a:xfrm>
            <a:off x="745653" y="2857348"/>
            <a:ext cx="5588163" cy="5653649"/>
            <a:chOff x="0" y="-9525"/>
            <a:chExt cx="812800" cy="822325"/>
          </a:xfrm>
        </p:grpSpPr>
        <p:sp>
          <p:nvSpPr>
            <p:cNvPr id="48" name="Google Shape;48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11943240" y="3059276"/>
            <a:ext cx="5588163" cy="5653649"/>
            <a:chOff x="0" y="-9525"/>
            <a:chExt cx="812800" cy="822325"/>
          </a:xfrm>
        </p:grpSpPr>
        <p:sp>
          <p:nvSpPr>
            <p:cNvPr id="51" name="Google Shape;51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12047642" y="2857348"/>
            <a:ext cx="5588163" cy="5653649"/>
            <a:chOff x="0" y="-9525"/>
            <a:chExt cx="812800" cy="822325"/>
          </a:xfrm>
        </p:grpSpPr>
        <p:sp>
          <p:nvSpPr>
            <p:cNvPr id="54" name="Google Shape;54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6434" y="3770996"/>
            <a:ext cx="1253275" cy="1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9188" y="3429000"/>
            <a:ext cx="1140575" cy="13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506" y="2857354"/>
            <a:ext cx="7911506" cy="64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subTitle" idx="1"/>
          </p:nvPr>
        </p:nvSpPr>
        <p:spPr>
          <a:xfrm>
            <a:off x="1981525" y="519382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  <a:defRPr sz="2550" b="1">
                <a:solidFill>
                  <a:schemeClr val="dk1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1873825" y="614630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556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3"/>
          </p:nvPr>
        </p:nvSpPr>
        <p:spPr>
          <a:xfrm>
            <a:off x="13376975" y="519382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  <a:defRPr sz="2550" b="1">
                <a:solidFill>
                  <a:schemeClr val="dk1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4"/>
          </p:nvPr>
        </p:nvSpPr>
        <p:spPr>
          <a:xfrm>
            <a:off x="13269275" y="614630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1028700" y="605150"/>
            <a:ext cx="16817100" cy="161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2166573" y="2944098"/>
            <a:ext cx="2412329" cy="3043076"/>
            <a:chOff x="0" y="0"/>
            <a:chExt cx="3216439" cy="4057435"/>
          </a:xfrm>
        </p:grpSpPr>
        <p:sp>
          <p:nvSpPr>
            <p:cNvPr id="66" name="Google Shape;66;p7"/>
            <p:cNvSpPr/>
            <p:nvPr/>
          </p:nvSpPr>
          <p:spPr>
            <a:xfrm>
              <a:off x="0" y="0"/>
              <a:ext cx="3216439" cy="4057435"/>
            </a:xfrm>
            <a:custGeom>
              <a:avLst/>
              <a:gdLst/>
              <a:ahLst/>
              <a:cxnLst/>
              <a:rect l="l" t="t" r="r" b="b"/>
              <a:pathLst>
                <a:path w="3216439" h="4057435" extrusionOk="0">
                  <a:moveTo>
                    <a:pt x="0" y="0"/>
                  </a:moveTo>
                  <a:lnTo>
                    <a:pt x="3216439" y="0"/>
                  </a:lnTo>
                  <a:lnTo>
                    <a:pt x="3216439" y="4057435"/>
                  </a:lnTo>
                  <a:lnTo>
                    <a:pt x="0" y="405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67" name="Google Shape;67;p7"/>
            <p:cNvGrpSpPr/>
            <p:nvPr/>
          </p:nvGrpSpPr>
          <p:grpSpPr>
            <a:xfrm>
              <a:off x="497212" y="353734"/>
              <a:ext cx="2222033" cy="2248072"/>
              <a:chOff x="0" y="-9525"/>
              <a:chExt cx="812800" cy="822325"/>
            </a:xfrm>
          </p:grpSpPr>
          <p:sp>
            <p:nvSpPr>
              <p:cNvPr id="68" name="Google Shape;6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7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" name="Google Shape;70;p7"/>
          <p:cNvGrpSpPr/>
          <p:nvPr/>
        </p:nvGrpSpPr>
        <p:grpSpPr>
          <a:xfrm>
            <a:off x="6014081" y="2944098"/>
            <a:ext cx="2412329" cy="3043076"/>
            <a:chOff x="0" y="0"/>
            <a:chExt cx="3216439" cy="4057435"/>
          </a:xfrm>
        </p:grpSpPr>
        <p:sp>
          <p:nvSpPr>
            <p:cNvPr id="71" name="Google Shape;71;p7"/>
            <p:cNvSpPr/>
            <p:nvPr/>
          </p:nvSpPr>
          <p:spPr>
            <a:xfrm>
              <a:off x="0" y="0"/>
              <a:ext cx="3216439" cy="4057435"/>
            </a:xfrm>
            <a:custGeom>
              <a:avLst/>
              <a:gdLst/>
              <a:ahLst/>
              <a:cxnLst/>
              <a:rect l="l" t="t" r="r" b="b"/>
              <a:pathLst>
                <a:path w="3216439" h="4057435" extrusionOk="0">
                  <a:moveTo>
                    <a:pt x="0" y="0"/>
                  </a:moveTo>
                  <a:lnTo>
                    <a:pt x="3216439" y="0"/>
                  </a:lnTo>
                  <a:lnTo>
                    <a:pt x="3216439" y="4057435"/>
                  </a:lnTo>
                  <a:lnTo>
                    <a:pt x="0" y="405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72" name="Google Shape;72;p7"/>
            <p:cNvGrpSpPr/>
            <p:nvPr/>
          </p:nvGrpSpPr>
          <p:grpSpPr>
            <a:xfrm>
              <a:off x="497212" y="353734"/>
              <a:ext cx="2222033" cy="2248072"/>
              <a:chOff x="0" y="-9525"/>
              <a:chExt cx="812800" cy="822325"/>
            </a:xfrm>
          </p:grpSpPr>
          <p:sp>
            <p:nvSpPr>
              <p:cNvPr id="73" name="Google Shape;7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" name="Google Shape;75;p7"/>
          <p:cNvGrpSpPr/>
          <p:nvPr/>
        </p:nvGrpSpPr>
        <p:grpSpPr>
          <a:xfrm>
            <a:off x="9861589" y="2944098"/>
            <a:ext cx="2412329" cy="3043076"/>
            <a:chOff x="0" y="0"/>
            <a:chExt cx="3216439" cy="4057435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3216439" cy="4057435"/>
            </a:xfrm>
            <a:custGeom>
              <a:avLst/>
              <a:gdLst/>
              <a:ahLst/>
              <a:cxnLst/>
              <a:rect l="l" t="t" r="r" b="b"/>
              <a:pathLst>
                <a:path w="3216439" h="4057435" extrusionOk="0">
                  <a:moveTo>
                    <a:pt x="0" y="0"/>
                  </a:moveTo>
                  <a:lnTo>
                    <a:pt x="3216439" y="0"/>
                  </a:lnTo>
                  <a:lnTo>
                    <a:pt x="3216439" y="4057435"/>
                  </a:lnTo>
                  <a:lnTo>
                    <a:pt x="0" y="405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77" name="Google Shape;77;p7"/>
            <p:cNvGrpSpPr/>
            <p:nvPr/>
          </p:nvGrpSpPr>
          <p:grpSpPr>
            <a:xfrm>
              <a:off x="497212" y="353734"/>
              <a:ext cx="2222033" cy="2248072"/>
              <a:chOff x="0" y="-9525"/>
              <a:chExt cx="812800" cy="822325"/>
            </a:xfrm>
          </p:grpSpPr>
          <p:sp>
            <p:nvSpPr>
              <p:cNvPr id="78" name="Google Shape;7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7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" name="Google Shape;80;p7"/>
          <p:cNvGrpSpPr/>
          <p:nvPr/>
        </p:nvGrpSpPr>
        <p:grpSpPr>
          <a:xfrm>
            <a:off x="13709097" y="2944098"/>
            <a:ext cx="2412329" cy="3043076"/>
            <a:chOff x="0" y="0"/>
            <a:chExt cx="3216439" cy="4057435"/>
          </a:xfrm>
        </p:grpSpPr>
        <p:sp>
          <p:nvSpPr>
            <p:cNvPr id="81" name="Google Shape;81;p7"/>
            <p:cNvSpPr/>
            <p:nvPr/>
          </p:nvSpPr>
          <p:spPr>
            <a:xfrm>
              <a:off x="0" y="0"/>
              <a:ext cx="3216439" cy="4057435"/>
            </a:xfrm>
            <a:custGeom>
              <a:avLst/>
              <a:gdLst/>
              <a:ahLst/>
              <a:cxnLst/>
              <a:rect l="l" t="t" r="r" b="b"/>
              <a:pathLst>
                <a:path w="3216439" h="4057435" extrusionOk="0">
                  <a:moveTo>
                    <a:pt x="0" y="0"/>
                  </a:moveTo>
                  <a:lnTo>
                    <a:pt x="3216439" y="0"/>
                  </a:lnTo>
                  <a:lnTo>
                    <a:pt x="3216439" y="4057435"/>
                  </a:lnTo>
                  <a:lnTo>
                    <a:pt x="0" y="40574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82" name="Google Shape;82;p7"/>
            <p:cNvGrpSpPr/>
            <p:nvPr/>
          </p:nvGrpSpPr>
          <p:grpSpPr>
            <a:xfrm>
              <a:off x="497212" y="353734"/>
              <a:ext cx="2222033" cy="2248072"/>
              <a:chOff x="0" y="-9525"/>
              <a:chExt cx="812800" cy="822325"/>
            </a:xfrm>
          </p:grpSpPr>
          <p:sp>
            <p:nvSpPr>
              <p:cNvPr id="83" name="Google Shape;8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7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" name="Google Shape;85;p7"/>
          <p:cNvCxnSpPr/>
          <p:nvPr/>
        </p:nvCxnSpPr>
        <p:spPr>
          <a:xfrm>
            <a:off x="0" y="6465139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F5F6F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" name="Google Shape;86;p7"/>
          <p:cNvGrpSpPr/>
          <p:nvPr/>
        </p:nvGrpSpPr>
        <p:grpSpPr>
          <a:xfrm>
            <a:off x="7017575" y="6278589"/>
            <a:ext cx="405343" cy="410093"/>
            <a:chOff x="0" y="-9525"/>
            <a:chExt cx="812800" cy="822325"/>
          </a:xfrm>
        </p:grpSpPr>
        <p:sp>
          <p:nvSpPr>
            <p:cNvPr id="87" name="Google Shape;87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D2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14705308" y="6278589"/>
            <a:ext cx="405343" cy="410093"/>
            <a:chOff x="0" y="-9525"/>
            <a:chExt cx="812800" cy="822325"/>
          </a:xfrm>
        </p:grpSpPr>
        <p:sp>
          <p:nvSpPr>
            <p:cNvPr id="90" name="Google Shape;90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D2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10861442" y="6259588"/>
            <a:ext cx="405343" cy="429094"/>
            <a:chOff x="0" y="-47625"/>
            <a:chExt cx="812800" cy="860425"/>
          </a:xfrm>
        </p:grpSpPr>
        <p:sp>
          <p:nvSpPr>
            <p:cNvPr id="93" name="Google Shape;93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 txBox="1"/>
            <p:nvPr/>
          </p:nvSpPr>
          <p:spPr>
            <a:xfrm>
              <a:off x="76200" y="-47625"/>
              <a:ext cx="660300" cy="7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44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3170068" y="6259588"/>
            <a:ext cx="405343" cy="429094"/>
            <a:chOff x="0" y="-47625"/>
            <a:chExt cx="812800" cy="860425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 txBox="1"/>
            <p:nvPr/>
          </p:nvSpPr>
          <p:spPr>
            <a:xfrm>
              <a:off x="76200" y="-47625"/>
              <a:ext cx="660300" cy="7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44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" name="Google Shape;9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125" y="3505584"/>
            <a:ext cx="1404250" cy="151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207" y="3519677"/>
            <a:ext cx="1404250" cy="143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5625" y="3577545"/>
            <a:ext cx="1404250" cy="13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26200" y="3515075"/>
            <a:ext cx="1496049" cy="15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>
            <a:spLocks noGrp="1"/>
          </p:cNvSpPr>
          <p:nvPr>
            <p:ph type="subTitle" idx="1"/>
          </p:nvPr>
        </p:nvSpPr>
        <p:spPr>
          <a:xfrm>
            <a:off x="1891500" y="703157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2"/>
          </p:nvPr>
        </p:nvSpPr>
        <p:spPr>
          <a:xfrm>
            <a:off x="1783800" y="798405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ubTitle" idx="3"/>
          </p:nvPr>
        </p:nvSpPr>
        <p:spPr>
          <a:xfrm>
            <a:off x="5755488" y="703157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4"/>
          </p:nvPr>
        </p:nvSpPr>
        <p:spPr>
          <a:xfrm>
            <a:off x="5647788" y="798405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5"/>
          </p:nvPr>
        </p:nvSpPr>
        <p:spPr>
          <a:xfrm>
            <a:off x="9599350" y="703157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6"/>
          </p:nvPr>
        </p:nvSpPr>
        <p:spPr>
          <a:xfrm>
            <a:off x="9491650" y="798405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7"/>
          </p:nvPr>
        </p:nvSpPr>
        <p:spPr>
          <a:xfrm>
            <a:off x="13409475" y="7031575"/>
            <a:ext cx="29295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body" idx="8"/>
          </p:nvPr>
        </p:nvSpPr>
        <p:spPr>
          <a:xfrm>
            <a:off x="13301775" y="7984050"/>
            <a:ext cx="3144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28700" y="336428"/>
            <a:ext cx="17266800" cy="161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 rot="2700000">
            <a:off x="5894142" y="2591171"/>
            <a:ext cx="6719013" cy="6797752"/>
            <a:chOff x="0" y="-9525"/>
            <a:chExt cx="812800" cy="822325"/>
          </a:xfrm>
        </p:grpSpPr>
        <p:sp>
          <p:nvSpPr>
            <p:cNvPr id="113" name="Google Shape;113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CCFFA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8"/>
          <p:cNvGrpSpPr/>
          <p:nvPr/>
        </p:nvGrpSpPr>
        <p:grpSpPr>
          <a:xfrm rot="2700000">
            <a:off x="7512925" y="4256078"/>
            <a:ext cx="3454396" cy="3494877"/>
            <a:chOff x="0" y="-9525"/>
            <a:chExt cx="812800" cy="822325"/>
          </a:xfrm>
        </p:grpSpPr>
        <p:sp>
          <p:nvSpPr>
            <p:cNvPr id="116" name="Google Shape;11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 rot="2700000">
            <a:off x="10449623" y="2705149"/>
            <a:ext cx="2076752" cy="2101089"/>
            <a:chOff x="0" y="-9525"/>
            <a:chExt cx="812800" cy="822325"/>
          </a:xfrm>
        </p:grpSpPr>
        <p:sp>
          <p:nvSpPr>
            <p:cNvPr id="119" name="Google Shape;119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24D"/>
            </a:solidFill>
            <a:ln w="38100" cap="sq" cmpd="sng">
              <a:solidFill>
                <a:srgbClr val="CCFFA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8"/>
          <p:cNvGrpSpPr/>
          <p:nvPr/>
        </p:nvGrpSpPr>
        <p:grpSpPr>
          <a:xfrm rot="2700000">
            <a:off x="5945052" y="7209720"/>
            <a:ext cx="2076752" cy="2101089"/>
            <a:chOff x="0" y="-9525"/>
            <a:chExt cx="812800" cy="822325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24D"/>
            </a:solidFill>
            <a:ln w="38100" cap="sq" cmpd="sng">
              <a:solidFill>
                <a:srgbClr val="CCFFA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 rot="2700000">
            <a:off x="10412666" y="7178165"/>
            <a:ext cx="2076752" cy="2101089"/>
            <a:chOff x="0" y="-9525"/>
            <a:chExt cx="812800" cy="822325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24D"/>
            </a:solidFill>
            <a:ln w="38100" cap="sq" cmpd="sng">
              <a:solidFill>
                <a:srgbClr val="CCFFA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2700000">
            <a:off x="5820521" y="2583214"/>
            <a:ext cx="2076752" cy="2101089"/>
            <a:chOff x="0" y="-9525"/>
            <a:chExt cx="812800" cy="822325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524D"/>
            </a:solidFill>
            <a:ln w="38100" cap="sq" cmpd="sng">
              <a:solidFill>
                <a:srgbClr val="CCFFA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 txBox="1"/>
            <p:nvPr/>
          </p:nvSpPr>
          <p:spPr>
            <a:xfrm>
              <a:off x="76200" y="-9525"/>
              <a:ext cx="6603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0948748" y="3133865"/>
            <a:ext cx="1064777" cy="1155083"/>
          </a:xfrm>
          <a:custGeom>
            <a:avLst/>
            <a:gdLst/>
            <a:ahLst/>
            <a:cxnLst/>
            <a:rect l="l" t="t" r="r" b="b"/>
            <a:pathLst>
              <a:path w="1064777" h="1155083" extrusionOk="0">
                <a:moveTo>
                  <a:pt x="0" y="0"/>
                </a:moveTo>
                <a:lnTo>
                  <a:pt x="1064777" y="0"/>
                </a:lnTo>
                <a:lnTo>
                  <a:pt x="1064777" y="1155084"/>
                </a:lnTo>
                <a:lnTo>
                  <a:pt x="0" y="1155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8"/>
          <p:cNvSpPr/>
          <p:nvPr/>
        </p:nvSpPr>
        <p:spPr>
          <a:xfrm>
            <a:off x="6357468" y="3107111"/>
            <a:ext cx="1014804" cy="1041311"/>
          </a:xfrm>
          <a:custGeom>
            <a:avLst/>
            <a:gdLst/>
            <a:ahLst/>
            <a:cxnLst/>
            <a:rect l="l" t="t" r="r" b="b"/>
            <a:pathLst>
              <a:path w="1014804" h="1041311" extrusionOk="0">
                <a:moveTo>
                  <a:pt x="0" y="0"/>
                </a:moveTo>
                <a:lnTo>
                  <a:pt x="1014804" y="0"/>
                </a:lnTo>
                <a:lnTo>
                  <a:pt x="1014804" y="1041310"/>
                </a:lnTo>
                <a:lnTo>
                  <a:pt x="0" y="1041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8"/>
          <p:cNvSpPr/>
          <p:nvPr/>
        </p:nvSpPr>
        <p:spPr>
          <a:xfrm>
            <a:off x="10918284" y="7688926"/>
            <a:ext cx="1048308" cy="1061822"/>
          </a:xfrm>
          <a:custGeom>
            <a:avLst/>
            <a:gdLst/>
            <a:ahLst/>
            <a:cxnLst/>
            <a:rect l="l" t="t" r="r" b="b"/>
            <a:pathLst>
              <a:path w="1048308" h="1061822" extrusionOk="0">
                <a:moveTo>
                  <a:pt x="0" y="0"/>
                </a:moveTo>
                <a:lnTo>
                  <a:pt x="1048307" y="0"/>
                </a:lnTo>
                <a:lnTo>
                  <a:pt x="1048307" y="1061822"/>
                </a:lnTo>
                <a:lnTo>
                  <a:pt x="0" y="1061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8"/>
          <p:cNvSpPr/>
          <p:nvPr/>
        </p:nvSpPr>
        <p:spPr>
          <a:xfrm>
            <a:off x="8318758" y="4965104"/>
            <a:ext cx="1900948" cy="1835279"/>
          </a:xfrm>
          <a:custGeom>
            <a:avLst/>
            <a:gdLst/>
            <a:ahLst/>
            <a:cxnLst/>
            <a:rect l="l" t="t" r="r" b="b"/>
            <a:pathLst>
              <a:path w="1900948" h="1835279" extrusionOk="0">
                <a:moveTo>
                  <a:pt x="0" y="0"/>
                </a:moveTo>
                <a:lnTo>
                  <a:pt x="1900948" y="0"/>
                </a:lnTo>
                <a:lnTo>
                  <a:pt x="1900948" y="1835279"/>
                </a:lnTo>
                <a:lnTo>
                  <a:pt x="0" y="1835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8"/>
          <p:cNvSpPr/>
          <p:nvPr/>
        </p:nvSpPr>
        <p:spPr>
          <a:xfrm>
            <a:off x="6459715" y="7625567"/>
            <a:ext cx="1030217" cy="1293652"/>
          </a:xfrm>
          <a:custGeom>
            <a:avLst/>
            <a:gdLst/>
            <a:ahLst/>
            <a:cxnLst/>
            <a:rect l="l" t="t" r="r" b="b"/>
            <a:pathLst>
              <a:path w="1030217" h="1293652" extrusionOk="0">
                <a:moveTo>
                  <a:pt x="0" y="0"/>
                </a:moveTo>
                <a:lnTo>
                  <a:pt x="1030217" y="0"/>
                </a:lnTo>
                <a:lnTo>
                  <a:pt x="1030217" y="1293652"/>
                </a:lnTo>
                <a:lnTo>
                  <a:pt x="0" y="129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5" name="Google Shape;135;p8"/>
          <p:cNvCxnSpPr/>
          <p:nvPr/>
        </p:nvCxnSpPr>
        <p:spPr>
          <a:xfrm>
            <a:off x="2179356" y="3402249"/>
            <a:ext cx="3676500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8"/>
          <p:cNvCxnSpPr/>
          <p:nvPr/>
        </p:nvCxnSpPr>
        <p:spPr>
          <a:xfrm>
            <a:off x="2179356" y="7707976"/>
            <a:ext cx="3958800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8"/>
          <p:cNvCxnSpPr/>
          <p:nvPr/>
        </p:nvCxnSpPr>
        <p:spPr>
          <a:xfrm>
            <a:off x="12443842" y="3402249"/>
            <a:ext cx="3730200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8"/>
          <p:cNvCxnSpPr/>
          <p:nvPr/>
        </p:nvCxnSpPr>
        <p:spPr>
          <a:xfrm>
            <a:off x="12443842" y="7707976"/>
            <a:ext cx="3958800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8"/>
          <p:cNvSpPr txBox="1">
            <a:spLocks noGrp="1"/>
          </p:cNvSpPr>
          <p:nvPr>
            <p:ph type="subTitle" idx="1"/>
          </p:nvPr>
        </p:nvSpPr>
        <p:spPr>
          <a:xfrm>
            <a:off x="140575" y="2697968"/>
            <a:ext cx="49140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2"/>
          </p:nvPr>
        </p:nvSpPr>
        <p:spPr>
          <a:xfrm>
            <a:off x="952275" y="3604735"/>
            <a:ext cx="4209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3"/>
          </p:nvPr>
        </p:nvSpPr>
        <p:spPr>
          <a:xfrm>
            <a:off x="140575" y="7057217"/>
            <a:ext cx="49140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4"/>
          </p:nvPr>
        </p:nvSpPr>
        <p:spPr>
          <a:xfrm>
            <a:off x="952275" y="7963983"/>
            <a:ext cx="4209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subTitle" idx="5"/>
          </p:nvPr>
        </p:nvSpPr>
        <p:spPr>
          <a:xfrm>
            <a:off x="13233425" y="2697968"/>
            <a:ext cx="49140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l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"/>
          <p:cNvSpPr txBox="1">
            <a:spLocks noGrp="1"/>
          </p:cNvSpPr>
          <p:nvPr>
            <p:ph type="body" idx="6"/>
          </p:nvPr>
        </p:nvSpPr>
        <p:spPr>
          <a:xfrm>
            <a:off x="13270400" y="3604735"/>
            <a:ext cx="4209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subTitle" idx="7"/>
          </p:nvPr>
        </p:nvSpPr>
        <p:spPr>
          <a:xfrm>
            <a:off x="13233425" y="7057218"/>
            <a:ext cx="4914000" cy="6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algn="l" rtl="0">
              <a:spcBef>
                <a:spcPts val="56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8"/>
          </p:nvPr>
        </p:nvSpPr>
        <p:spPr>
          <a:xfrm>
            <a:off x="13270400" y="7963985"/>
            <a:ext cx="4209900" cy="17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0600" y="274650"/>
            <a:ext cx="17266800" cy="1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CFFA4"/>
              </a:buClr>
              <a:buSzPts val="10500"/>
              <a:buFont typeface="Rajdhani"/>
              <a:buNone/>
              <a:defRPr sz="10500" i="0" u="none" strike="noStrike" cap="none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2504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–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–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»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•"/>
              <a:defRPr sz="200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blaisepascal.fr/cpge-bases-de-donnees-relationnell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lle est la différence entre SQL et NoSQL ?">
            <a:extLst>
              <a:ext uri="{FF2B5EF4-FFF2-40B4-BE49-F238E27FC236}">
                <a16:creationId xmlns:a16="http://schemas.microsoft.com/office/drawing/2014/main" id="{3386396B-344F-10D2-71D3-81E17B62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388" y="2683236"/>
            <a:ext cx="8437612" cy="49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Google Shape;151;p9"/>
          <p:cNvSpPr/>
          <p:nvPr/>
        </p:nvSpPr>
        <p:spPr>
          <a:xfrm>
            <a:off x="9850388" y="7207110"/>
            <a:ext cx="8437612" cy="1011751"/>
          </a:xfrm>
          <a:custGeom>
            <a:avLst/>
            <a:gdLst/>
            <a:ahLst/>
            <a:cxnLst/>
            <a:rect l="l" t="t" r="r" b="b"/>
            <a:pathLst>
              <a:path w="2222252" h="266469" extrusionOk="0">
                <a:moveTo>
                  <a:pt x="1111126" y="0"/>
                </a:moveTo>
                <a:cubicBezTo>
                  <a:pt x="497468" y="0"/>
                  <a:pt x="0" y="59651"/>
                  <a:pt x="0" y="133235"/>
                </a:cubicBezTo>
                <a:cubicBezTo>
                  <a:pt x="0" y="206818"/>
                  <a:pt x="497468" y="266469"/>
                  <a:pt x="1111126" y="266469"/>
                </a:cubicBezTo>
                <a:cubicBezTo>
                  <a:pt x="1724784" y="266469"/>
                  <a:pt x="2222252" y="206818"/>
                  <a:pt x="2222252" y="133235"/>
                </a:cubicBezTo>
                <a:cubicBezTo>
                  <a:pt x="2222252" y="59651"/>
                  <a:pt x="1724784" y="0"/>
                  <a:pt x="1111126" y="0"/>
                </a:cubicBezTo>
                <a:close/>
              </a:path>
            </a:pathLst>
          </a:custGeom>
          <a:solidFill>
            <a:srgbClr val="0730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5">
            <a:alphaModFix/>
          </a:blip>
          <a:srcRect r="3437"/>
          <a:stretch/>
        </p:blipFill>
        <p:spPr>
          <a:xfrm>
            <a:off x="8261800" y="217389"/>
            <a:ext cx="10026200" cy="27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98077" y="2327988"/>
            <a:ext cx="9752311" cy="308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148" dirty="0">
                <a:solidFill>
                  <a:srgbClr val="FFFFFF"/>
                </a:solidFill>
                <a:latin typeface="Rajdhani"/>
                <a:cs typeface="Rajdhani"/>
              </a:rPr>
              <a:t>Comprendre les différences entre</a:t>
            </a:r>
            <a:endParaRPr lang="en-US" sz="11148" dirty="0">
              <a:solidFill>
                <a:srgbClr val="FFFFFF"/>
              </a:solidFill>
              <a:latin typeface="Rajdhani"/>
              <a:cs typeface="Rajdhani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98077" y="5227273"/>
            <a:ext cx="9752311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7200" dirty="0">
                <a:solidFill>
                  <a:srgbClr val="CCFFA4"/>
                </a:solidFill>
                <a:latin typeface="Rajdhani"/>
                <a:cs typeface="Rajdhani"/>
              </a:rPr>
              <a:t>deux systèmes de gestion de bases de données populaires </a:t>
            </a:r>
            <a:endParaRPr lang="en-US" sz="72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294419" y="8467029"/>
            <a:ext cx="10681854" cy="50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42"/>
              </a:lnSpc>
            </a:pPr>
            <a:r>
              <a:rPr lang="fr-FR" sz="2340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NoSQL vs SQL : une comparaison entre MongoDB et SQL traditionnel</a:t>
            </a:r>
            <a:endParaRPr lang="en-US" sz="2340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21"/>
          <p:cNvCxnSpPr/>
          <p:nvPr/>
        </p:nvCxnSpPr>
        <p:spPr>
          <a:xfrm rot="10800000">
            <a:off x="9176657" y="1251000"/>
            <a:ext cx="0" cy="903600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5" name="Google Shape;525;p21"/>
          <p:cNvGrpSpPr/>
          <p:nvPr/>
        </p:nvGrpSpPr>
        <p:grpSpPr>
          <a:xfrm>
            <a:off x="8342769" y="2508497"/>
            <a:ext cx="1710363" cy="1730406"/>
            <a:chOff x="0" y="0"/>
            <a:chExt cx="2280484" cy="2307208"/>
          </a:xfrm>
        </p:grpSpPr>
        <p:grpSp>
          <p:nvGrpSpPr>
            <p:cNvPr id="526" name="Google Shape;526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0" name="Google Shape;5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2" name="Google Shape;532;p21"/>
          <p:cNvGrpSpPr/>
          <p:nvPr/>
        </p:nvGrpSpPr>
        <p:grpSpPr>
          <a:xfrm>
            <a:off x="8342769" y="5392201"/>
            <a:ext cx="1710363" cy="1730406"/>
            <a:chOff x="0" y="0"/>
            <a:chExt cx="2280484" cy="2307208"/>
          </a:xfrm>
        </p:grpSpPr>
        <p:grpSp>
          <p:nvGrpSpPr>
            <p:cNvPr id="533" name="Google Shape;533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43D2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21"/>
          <p:cNvGrpSpPr/>
          <p:nvPr/>
        </p:nvGrpSpPr>
        <p:grpSpPr>
          <a:xfrm>
            <a:off x="8342769" y="8275912"/>
            <a:ext cx="1710363" cy="1730406"/>
            <a:chOff x="0" y="0"/>
            <a:chExt cx="2280484" cy="2307208"/>
          </a:xfrm>
        </p:grpSpPr>
        <p:grpSp>
          <p:nvGrpSpPr>
            <p:cNvPr id="550" name="Google Shape;550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54" name="Google Shape;5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6" name="Google Shape;566;p21"/>
          <p:cNvSpPr txBox="1"/>
          <p:nvPr/>
        </p:nvSpPr>
        <p:spPr>
          <a:xfrm>
            <a:off x="1028699" y="49865"/>
            <a:ext cx="13797641" cy="10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lnSpc>
                <a:spcPct val="123001"/>
              </a:lnSpc>
              <a:buFont typeface="Arial"/>
              <a:buNone/>
            </a:pPr>
            <a:r>
              <a:rPr lang="en-US" sz="5400" dirty="0">
                <a:solidFill>
                  <a:srgbClr val="CCFFA4"/>
                </a:solidFill>
                <a:latin typeface="Rajdhani"/>
                <a:cs typeface="Rajdhani"/>
              </a:rPr>
              <a:t>Data Structure and Schema Flexibility</a:t>
            </a:r>
            <a:endParaRPr sz="54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6023B-D39F-E838-1D2F-2B446EF30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513" y="2523096"/>
            <a:ext cx="826959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Sans schéma : </a:t>
            </a:r>
            <a:r>
              <a:rPr lang="fr-FR" altLang="fr-FR" sz="44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les collections contiennent des documents dont la structure peut varier.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EC0D-5F0C-C478-E507-2AE94364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12" y="2269248"/>
            <a:ext cx="8239352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Schéma rigide : </a:t>
            </a:r>
            <a:r>
              <a:rPr lang="fr-FR" altLang="fr-FR" sz="44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les tables nécessitent une structure prédéfinie (les colonnes et les types de données doivent être définis).</a:t>
            </a:r>
            <a:endParaRPr kumimoji="0" lang="fr-FR" alt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3AF4A-E9D6-527C-F4E5-1E5F237A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4608" y="5308727"/>
            <a:ext cx="8342767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4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Prend en charge les structures imbriquées, les tableaux et les types de données plus complexes.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5BA55-B122-A541-0FCC-E9A19E32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" y="5283788"/>
            <a:ext cx="823466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4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Les données sont stockées dans des lignes et des colonnes (format tabulaire).</a:t>
            </a:r>
            <a:endParaRPr kumimoji="0" lang="fr-FR" altLang="fr-FR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2AA39-D7E2-893D-4286-3716FBC1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2578" y="8603142"/>
            <a:ext cx="834276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4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Idéal pour gérer des données non structurées et semi-structurées.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E8AED-E5BE-DD2C-2969-79D663545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7" y="8535969"/>
            <a:ext cx="834276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4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Idéal pour les données structurées avec des relations claires.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40255B-2CAF-F005-0794-21B1CF2A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0" t="16532" r="57081" b="67048"/>
          <a:stretch/>
        </p:blipFill>
        <p:spPr>
          <a:xfrm>
            <a:off x="2435783" y="1091432"/>
            <a:ext cx="2743201" cy="10221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38DA02-7A73-24A0-2D66-45EA581F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175" r="9207" b="77538"/>
          <a:stretch/>
        </p:blipFill>
        <p:spPr>
          <a:xfrm>
            <a:off x="12395655" y="1005543"/>
            <a:ext cx="3456562" cy="11080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3" grpId="0"/>
      <p:bldP spid="6" grpId="0"/>
      <p:bldP spid="8" grpId="0"/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21"/>
          <p:cNvCxnSpPr/>
          <p:nvPr/>
        </p:nvCxnSpPr>
        <p:spPr>
          <a:xfrm rot="10800000">
            <a:off x="9197950" y="1173040"/>
            <a:ext cx="0" cy="903600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5" name="Google Shape;525;p21"/>
          <p:cNvGrpSpPr/>
          <p:nvPr/>
        </p:nvGrpSpPr>
        <p:grpSpPr>
          <a:xfrm>
            <a:off x="8342769" y="2508497"/>
            <a:ext cx="1710363" cy="1730406"/>
            <a:chOff x="0" y="0"/>
            <a:chExt cx="2280484" cy="2307208"/>
          </a:xfrm>
        </p:grpSpPr>
        <p:grpSp>
          <p:nvGrpSpPr>
            <p:cNvPr id="526" name="Google Shape;526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0" name="Google Shape;5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2" name="Google Shape;532;p21"/>
          <p:cNvGrpSpPr/>
          <p:nvPr/>
        </p:nvGrpSpPr>
        <p:grpSpPr>
          <a:xfrm>
            <a:off x="8342769" y="5392201"/>
            <a:ext cx="1710363" cy="1730406"/>
            <a:chOff x="0" y="0"/>
            <a:chExt cx="2280484" cy="2307208"/>
          </a:xfrm>
        </p:grpSpPr>
        <p:grpSp>
          <p:nvGrpSpPr>
            <p:cNvPr id="533" name="Google Shape;533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43D2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21"/>
          <p:cNvGrpSpPr/>
          <p:nvPr/>
        </p:nvGrpSpPr>
        <p:grpSpPr>
          <a:xfrm>
            <a:off x="8342769" y="8275912"/>
            <a:ext cx="1710363" cy="1730406"/>
            <a:chOff x="0" y="0"/>
            <a:chExt cx="2280484" cy="2307208"/>
          </a:xfrm>
        </p:grpSpPr>
        <p:grpSp>
          <p:nvGrpSpPr>
            <p:cNvPr id="550" name="Google Shape;550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54" name="Google Shape;5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6" name="Google Shape;566;p21"/>
          <p:cNvSpPr txBox="1"/>
          <p:nvPr/>
        </p:nvSpPr>
        <p:spPr>
          <a:xfrm>
            <a:off x="1028699" y="49865"/>
            <a:ext cx="13797641" cy="10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001"/>
              </a:lnSpc>
            </a:pPr>
            <a:r>
              <a:rPr lang="fr-FR" sz="5400" dirty="0">
                <a:solidFill>
                  <a:srgbClr val="CCFFA4"/>
                </a:solidFill>
                <a:latin typeface="Rajdhani"/>
                <a:cs typeface="Rajdhani"/>
              </a:rPr>
              <a:t>Requêtes et opérations</a:t>
            </a:r>
            <a:endParaRPr sz="54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6023B-D39F-E838-1D2F-2B446EF30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43" y="2604423"/>
            <a:ext cx="82695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Sans schéma Langage de requête :</a:t>
            </a: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 utilise le langage de requête MongoDB (MQL), qui est similaire à JavaScript.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EC0D-5F0C-C478-E507-2AE94364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49" y="2844476"/>
            <a:ext cx="823935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Langage de requête : </a:t>
            </a: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utilise le langage de requête structuré (SQL).</a:t>
            </a:r>
            <a:endParaRPr kumimoji="0" lang="fr-FR" altLang="fr-F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3AF4A-E9D6-527C-F4E5-1E5F237A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238" y="5359276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Requêtes flexibles capables de gérer des données imbriquées profondes, des tableaux et des agrégations.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5BA55-B122-A541-0FCC-E9A19E32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" y="4904910"/>
            <a:ext cx="823466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Prise en charge renforcée des opérations JOIN, ce qui le rend puissant pour les données relationnelles.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2AA39-D7E2-893D-4286-3716FBC1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208" y="8422860"/>
            <a:ext cx="834276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Prend en charge nativement </a:t>
            </a:r>
            <a:r>
              <a:rPr lang="fr-FR" altLang="fr-FR" sz="4000" dirty="0" err="1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map-reduce</a:t>
            </a: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 et d'autres opérations NoSQL.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E8AED-E5BE-DD2C-2969-79D663545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4" y="8126313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Transactions conformes à la norme ACID, garantissant la cohérence et la fiabilité des données.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40255B-2CAF-F005-0794-21B1CF2A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0" t="16532" r="57081" b="67048"/>
          <a:stretch/>
        </p:blipFill>
        <p:spPr>
          <a:xfrm>
            <a:off x="2747719" y="1233988"/>
            <a:ext cx="2743201" cy="10221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38DA02-7A73-24A0-2D66-45EA581F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175" r="9207" b="77538"/>
          <a:stretch/>
        </p:blipFill>
        <p:spPr>
          <a:xfrm>
            <a:off x="12393340" y="1278662"/>
            <a:ext cx="3456562" cy="11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66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6" grpId="0"/>
      <p:bldP spid="8" grpId="0"/>
      <p:bldP spid="9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21"/>
          <p:cNvCxnSpPr/>
          <p:nvPr/>
        </p:nvCxnSpPr>
        <p:spPr>
          <a:xfrm rot="10800000">
            <a:off x="9178901" y="1251002"/>
            <a:ext cx="0" cy="903600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5" name="Google Shape;525;p21"/>
          <p:cNvGrpSpPr/>
          <p:nvPr/>
        </p:nvGrpSpPr>
        <p:grpSpPr>
          <a:xfrm>
            <a:off x="8342769" y="2508497"/>
            <a:ext cx="1710363" cy="1730406"/>
            <a:chOff x="0" y="0"/>
            <a:chExt cx="2280484" cy="2307208"/>
          </a:xfrm>
        </p:grpSpPr>
        <p:grpSp>
          <p:nvGrpSpPr>
            <p:cNvPr id="526" name="Google Shape;526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0" name="Google Shape;5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2" name="Google Shape;532;p21"/>
          <p:cNvGrpSpPr/>
          <p:nvPr/>
        </p:nvGrpSpPr>
        <p:grpSpPr>
          <a:xfrm>
            <a:off x="8342769" y="5392201"/>
            <a:ext cx="1710363" cy="1730406"/>
            <a:chOff x="0" y="0"/>
            <a:chExt cx="2280484" cy="2307208"/>
          </a:xfrm>
        </p:grpSpPr>
        <p:grpSp>
          <p:nvGrpSpPr>
            <p:cNvPr id="533" name="Google Shape;533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43D2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21"/>
          <p:cNvGrpSpPr/>
          <p:nvPr/>
        </p:nvGrpSpPr>
        <p:grpSpPr>
          <a:xfrm>
            <a:off x="8342769" y="8275912"/>
            <a:ext cx="1710363" cy="1730406"/>
            <a:chOff x="0" y="0"/>
            <a:chExt cx="2280484" cy="2307208"/>
          </a:xfrm>
        </p:grpSpPr>
        <p:grpSp>
          <p:nvGrpSpPr>
            <p:cNvPr id="550" name="Google Shape;550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54" name="Google Shape;5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6" name="Google Shape;566;p21"/>
          <p:cNvSpPr txBox="1"/>
          <p:nvPr/>
        </p:nvSpPr>
        <p:spPr>
          <a:xfrm>
            <a:off x="1028699" y="49865"/>
            <a:ext cx="13797641" cy="10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001"/>
              </a:lnSpc>
            </a:pPr>
            <a:r>
              <a:rPr lang="fr-FR" sz="5400" dirty="0">
                <a:solidFill>
                  <a:srgbClr val="CCFFA4"/>
                </a:solidFill>
                <a:latin typeface="Rajdhani"/>
                <a:cs typeface="Rajdhani"/>
              </a:rPr>
              <a:t>Évolutivité et performance</a:t>
            </a:r>
            <a:endParaRPr sz="54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6023B-D39F-E838-1D2F-2B446EF30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0721" y="2543048"/>
            <a:ext cx="82695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Mise à l'échelle horizontale: </a:t>
            </a: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prend en charge le partitionnement, permettant la distribution sur plusieurs serveurs.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EC0D-5F0C-C478-E507-2AE94364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2" y="2373087"/>
            <a:ext cx="823935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Mise à l'échelle verticale : </a:t>
            </a: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évolue généralement en augmentant les ressources du serveur.</a:t>
            </a:r>
            <a:endParaRPr kumimoji="0" lang="fr-FR" altLang="fr-F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3AF4A-E9D6-527C-F4E5-1E5F237A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4816" y="5297901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Conçu pour gérer efficacement de grands volumes de données non structurées.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5BA55-B122-A541-0FCC-E9A19E32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4" y="5499002"/>
            <a:ext cx="82346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Optimisé pour les requêtes complexes et l'intégrité des données relationnelles.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2AA39-D7E2-893D-4286-3716FBC1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0720" y="8053709"/>
            <a:ext cx="818242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Idéal pour les applications à haut débit avec des exigences de schéma dynamique.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E8AED-E5BE-DD2C-2969-79D663545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52" y="8104852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Fonctionne bien dans les environnements avec des données structurées et des relations claires.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40255B-2CAF-F005-0794-21B1CF2A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0" t="16532" r="57081" b="67048"/>
          <a:stretch/>
        </p:blipFill>
        <p:spPr>
          <a:xfrm>
            <a:off x="2966062" y="1215100"/>
            <a:ext cx="2743201" cy="10221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38DA02-7A73-24A0-2D66-45EA581F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175" r="9207" b="77538"/>
          <a:stretch/>
        </p:blipFill>
        <p:spPr>
          <a:xfrm>
            <a:off x="11914118" y="1205452"/>
            <a:ext cx="3456562" cy="10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6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6" grpId="0"/>
      <p:bldP spid="8" grpId="0"/>
      <p:bldP spid="9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21"/>
          <p:cNvCxnSpPr/>
          <p:nvPr/>
        </p:nvCxnSpPr>
        <p:spPr>
          <a:xfrm rot="10800000">
            <a:off x="9178901" y="1251002"/>
            <a:ext cx="0" cy="903600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5" name="Google Shape;525;p21"/>
          <p:cNvGrpSpPr/>
          <p:nvPr/>
        </p:nvGrpSpPr>
        <p:grpSpPr>
          <a:xfrm>
            <a:off x="8342769" y="2508497"/>
            <a:ext cx="1710363" cy="1730406"/>
            <a:chOff x="0" y="0"/>
            <a:chExt cx="2280484" cy="2307208"/>
          </a:xfrm>
        </p:grpSpPr>
        <p:grpSp>
          <p:nvGrpSpPr>
            <p:cNvPr id="526" name="Google Shape;526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0" name="Google Shape;5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2" name="Google Shape;532;p21"/>
          <p:cNvGrpSpPr/>
          <p:nvPr/>
        </p:nvGrpSpPr>
        <p:grpSpPr>
          <a:xfrm>
            <a:off x="8342769" y="5392201"/>
            <a:ext cx="1710363" cy="1730406"/>
            <a:chOff x="0" y="0"/>
            <a:chExt cx="2280484" cy="2307208"/>
          </a:xfrm>
        </p:grpSpPr>
        <p:grpSp>
          <p:nvGrpSpPr>
            <p:cNvPr id="533" name="Google Shape;533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43D29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D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21"/>
          <p:cNvGrpSpPr/>
          <p:nvPr/>
        </p:nvGrpSpPr>
        <p:grpSpPr>
          <a:xfrm>
            <a:off x="8342769" y="8275912"/>
            <a:ext cx="1710363" cy="1730406"/>
            <a:chOff x="0" y="0"/>
            <a:chExt cx="2280484" cy="2307208"/>
          </a:xfrm>
        </p:grpSpPr>
        <p:grpSp>
          <p:nvGrpSpPr>
            <p:cNvPr id="550" name="Google Shape;550;p21"/>
            <p:cNvGrpSpPr/>
            <p:nvPr/>
          </p:nvGrpSpPr>
          <p:grpSpPr>
            <a:xfrm rot="10800000">
              <a:off x="0" y="0"/>
              <a:ext cx="2280484" cy="2307208"/>
              <a:chOff x="0" y="-9525"/>
              <a:chExt cx="812800" cy="82232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524D"/>
              </a:solidFill>
              <a:ln w="38100" cap="sq" cmpd="sng">
                <a:solidFill>
                  <a:srgbClr val="CCFFA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21"/>
            <p:cNvGrpSpPr/>
            <p:nvPr/>
          </p:nvGrpSpPr>
          <p:grpSpPr>
            <a:xfrm rot="10800000">
              <a:off x="311366" y="311366"/>
              <a:ext cx="1657753" cy="1677180"/>
              <a:chOff x="0" y="-9525"/>
              <a:chExt cx="812800" cy="822325"/>
            </a:xfrm>
          </p:grpSpPr>
          <p:sp>
            <p:nvSpPr>
              <p:cNvPr id="554" name="Google Shape;5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FF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825" tIns="41825" rIns="41825" bIns="418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6" name="Google Shape;566;p21"/>
          <p:cNvSpPr txBox="1"/>
          <p:nvPr/>
        </p:nvSpPr>
        <p:spPr>
          <a:xfrm>
            <a:off x="1028699" y="49865"/>
            <a:ext cx="13797641" cy="10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001"/>
              </a:lnSpc>
            </a:pPr>
            <a:r>
              <a:rPr lang="fr-FR" sz="5400" dirty="0">
                <a:solidFill>
                  <a:srgbClr val="CCFFA4"/>
                </a:solidFill>
                <a:latin typeface="Rajdhani"/>
                <a:cs typeface="Rajdhani"/>
              </a:rPr>
              <a:t>Cas d'utilisation et adéquation</a:t>
            </a:r>
            <a:endParaRPr sz="54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6023B-D39F-E838-1D2F-2B446EF30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5353" y="2706860"/>
            <a:ext cx="82695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Mise à l'échelle horizontale: </a:t>
            </a: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prend en charge le partitionnement, permettant la distribution sur plusieurs serveurs.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DEC0D-5F0C-C478-E507-2AE94364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17" y="2478803"/>
            <a:ext cx="823935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Mise à l'échelle verticale : </a:t>
            </a: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évolue généralement en augmentant les ressources du serveur.</a:t>
            </a:r>
            <a:endParaRPr kumimoji="0" lang="fr-FR" altLang="fr-F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3AF4A-E9D6-527C-F4E5-1E5F237A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448" y="5461713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Conçu pour gérer efficacement de grands volumes de données non structurées.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5BA55-B122-A541-0FCC-E9A19E32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01" y="5604718"/>
            <a:ext cx="82346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Optimisé pour les requêtes complexes et l'intégrité des données relationnelles.</a:t>
            </a:r>
            <a:endParaRPr kumimoji="0" lang="fr-FR" altLang="fr-F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2AA39-D7E2-893D-4286-3716FBC1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5352" y="8217521"/>
            <a:ext cx="818242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Idéal pour les applications à haut débit avec des exigences de schéma dynamique.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E8AED-E5BE-DD2C-2969-79D663545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" y="8210568"/>
            <a:ext cx="83427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4000" dirty="0">
                <a:solidFill>
                  <a:srgbClr val="FFFFFF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</a:rPr>
              <a:t>Fonctionne bien dans les environnements avec des données structurées et des relations claires.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40255B-2CAF-F005-0794-21B1CF2A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0" t="16532" r="57081" b="67048"/>
          <a:stretch/>
        </p:blipFill>
        <p:spPr>
          <a:xfrm>
            <a:off x="1932365" y="1091058"/>
            <a:ext cx="2743201" cy="10221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38DA02-7A73-24A0-2D66-45EA581F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175" r="9207" b="77538"/>
          <a:stretch/>
        </p:blipFill>
        <p:spPr>
          <a:xfrm>
            <a:off x="11805587" y="1072004"/>
            <a:ext cx="3456562" cy="10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84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4;p25">
            <a:extLst>
              <a:ext uri="{FF2B5EF4-FFF2-40B4-BE49-F238E27FC236}">
                <a16:creationId xmlns:a16="http://schemas.microsoft.com/office/drawing/2014/main" id="{52AF4CE1-ABEB-FAFB-3350-8002BC32F83D}"/>
              </a:ext>
            </a:extLst>
          </p:cNvPr>
          <p:cNvSpPr/>
          <p:nvPr/>
        </p:nvSpPr>
        <p:spPr>
          <a:xfrm>
            <a:off x="0" y="82441"/>
            <a:ext cx="7337502" cy="5061059"/>
          </a:xfrm>
          <a:custGeom>
            <a:avLst/>
            <a:gdLst/>
            <a:ahLst/>
            <a:cxnLst/>
            <a:rect l="l" t="t" r="r" b="b"/>
            <a:pathLst>
              <a:path w="1847133" h="1450839" extrusionOk="0">
                <a:moveTo>
                  <a:pt x="0" y="0"/>
                </a:moveTo>
                <a:lnTo>
                  <a:pt x="1847134" y="0"/>
                </a:lnTo>
                <a:lnTo>
                  <a:pt x="1847134" y="1450840"/>
                </a:lnTo>
                <a:lnTo>
                  <a:pt x="0" y="1450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677;p25">
            <a:extLst>
              <a:ext uri="{FF2B5EF4-FFF2-40B4-BE49-F238E27FC236}">
                <a16:creationId xmlns:a16="http://schemas.microsoft.com/office/drawing/2014/main" id="{BEE552F0-D918-2A52-831F-45A2AB06BB9D}"/>
              </a:ext>
            </a:extLst>
          </p:cNvPr>
          <p:cNvSpPr txBox="1"/>
          <p:nvPr/>
        </p:nvSpPr>
        <p:spPr>
          <a:xfrm>
            <a:off x="8503106" y="900136"/>
            <a:ext cx="5934075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3000"/>
              </a:lnSpc>
            </a:pPr>
            <a:r>
              <a:rPr lang="fr-FR" sz="4400" dirty="0">
                <a:highlight>
                  <a:srgbClr val="CCFFA4"/>
                </a:highlight>
                <a:latin typeface="Lato"/>
                <a:ea typeface="Lato"/>
                <a:cs typeface="Lato"/>
              </a:rPr>
              <a:t>SQL Example </a:t>
            </a:r>
            <a:endParaRPr lang="en-US" sz="4400" dirty="0">
              <a:highlight>
                <a:srgbClr val="CCFFA4"/>
              </a:highlight>
              <a:latin typeface="Lato"/>
              <a:ea typeface="Lato"/>
              <a:cs typeface="Lato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CD1AA1-6709-FCFE-8D20-4D024BDA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77776" y="4067698"/>
            <a:ext cx="12110224" cy="5968400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4AAF177-56EB-1C82-0F89-F812194B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14" b="4136"/>
          <a:stretch/>
        </p:blipFill>
        <p:spPr>
          <a:xfrm>
            <a:off x="5142942" y="3925230"/>
            <a:ext cx="12654404" cy="5999356"/>
          </a:xfrm>
          <a:prstGeom prst="flowChartAlternateProcess">
            <a:avLst/>
          </a:prstGeom>
        </p:spPr>
      </p:pic>
      <p:sp>
        <p:nvSpPr>
          <p:cNvPr id="2" name="Google Shape;694;p25">
            <a:extLst>
              <a:ext uri="{FF2B5EF4-FFF2-40B4-BE49-F238E27FC236}">
                <a16:creationId xmlns:a16="http://schemas.microsoft.com/office/drawing/2014/main" id="{52AF4CE1-ABEB-FAFB-3350-8002BC32F83D}"/>
              </a:ext>
            </a:extLst>
          </p:cNvPr>
          <p:cNvSpPr/>
          <p:nvPr/>
        </p:nvSpPr>
        <p:spPr>
          <a:xfrm>
            <a:off x="0" y="82441"/>
            <a:ext cx="7337502" cy="5061059"/>
          </a:xfrm>
          <a:custGeom>
            <a:avLst/>
            <a:gdLst/>
            <a:ahLst/>
            <a:cxnLst/>
            <a:rect l="l" t="t" r="r" b="b"/>
            <a:pathLst>
              <a:path w="1847133" h="1450839" extrusionOk="0">
                <a:moveTo>
                  <a:pt x="0" y="0"/>
                </a:moveTo>
                <a:lnTo>
                  <a:pt x="1847134" y="0"/>
                </a:lnTo>
                <a:lnTo>
                  <a:pt x="1847134" y="1450840"/>
                </a:lnTo>
                <a:lnTo>
                  <a:pt x="0" y="1450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677;p25">
            <a:extLst>
              <a:ext uri="{FF2B5EF4-FFF2-40B4-BE49-F238E27FC236}">
                <a16:creationId xmlns:a16="http://schemas.microsoft.com/office/drawing/2014/main" id="{BEE552F0-D918-2A52-831F-45A2AB06BB9D}"/>
              </a:ext>
            </a:extLst>
          </p:cNvPr>
          <p:cNvSpPr txBox="1"/>
          <p:nvPr/>
        </p:nvSpPr>
        <p:spPr>
          <a:xfrm>
            <a:off x="8503106" y="900136"/>
            <a:ext cx="5934075" cy="220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3000"/>
              </a:lnSpc>
            </a:pPr>
            <a:r>
              <a:rPr lang="fr-FR" sz="4400" dirty="0">
                <a:highlight>
                  <a:srgbClr val="CCFFA4"/>
                </a:highlight>
                <a:latin typeface="Lato"/>
                <a:ea typeface="Lato"/>
                <a:cs typeface="Lato"/>
              </a:rPr>
              <a:t>MongoDB Example (JavaScript)</a:t>
            </a:r>
            <a:endParaRPr lang="en-US" sz="4400" dirty="0">
              <a:highlight>
                <a:srgbClr val="CCFFA4"/>
              </a:highlight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3036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58" y="623350"/>
            <a:ext cx="8788121" cy="90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4"/>
          <p:cNvSpPr txBox="1"/>
          <p:nvPr/>
        </p:nvSpPr>
        <p:spPr>
          <a:xfrm>
            <a:off x="11067410" y="1902288"/>
            <a:ext cx="6192000" cy="4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35" b="0" i="0" u="none" strike="noStrike" cap="none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r="9107"/>
          <a:stretch/>
        </p:blipFill>
        <p:spPr>
          <a:xfrm>
            <a:off x="9872225" y="3373928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r="9107"/>
          <a:stretch/>
        </p:blipFill>
        <p:spPr>
          <a:xfrm>
            <a:off x="9872225" y="6262384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r="9107"/>
          <a:stretch/>
        </p:blipFill>
        <p:spPr>
          <a:xfrm>
            <a:off x="9872225" y="629450"/>
            <a:ext cx="8428748" cy="2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61" y="4162663"/>
            <a:ext cx="8428751" cy="59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/>
        </p:nvSpPr>
        <p:spPr>
          <a:xfrm>
            <a:off x="1257099" y="800136"/>
            <a:ext cx="7176900" cy="334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65" b="0" i="0" u="none" strike="noStrike" cap="none" dirty="0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rPr>
              <a:t>TABLE </a:t>
            </a:r>
            <a:r>
              <a:rPr lang="fr-FR" sz="10865" b="0" i="0" u="none" strike="noStrike" cap="none" dirty="0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rPr>
              <a:t>DE DONNAIS</a:t>
            </a:r>
            <a:endParaRPr dirty="0"/>
          </a:p>
        </p:txBody>
      </p:sp>
      <p:sp>
        <p:nvSpPr>
          <p:cNvPr id="167" name="Google Shape;167;p10"/>
          <p:cNvSpPr txBox="1"/>
          <p:nvPr/>
        </p:nvSpPr>
        <p:spPr>
          <a:xfrm>
            <a:off x="10761342" y="1263612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/>
          </a:p>
        </p:txBody>
      </p:sp>
      <p:sp>
        <p:nvSpPr>
          <p:cNvPr id="168" name="Google Shape;168;p10"/>
          <p:cNvSpPr txBox="1"/>
          <p:nvPr/>
        </p:nvSpPr>
        <p:spPr>
          <a:xfrm>
            <a:off x="10761342" y="3947132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/>
          </a:p>
        </p:txBody>
      </p:sp>
      <p:sp>
        <p:nvSpPr>
          <p:cNvPr id="169" name="Google Shape;169;p10"/>
          <p:cNvSpPr txBox="1"/>
          <p:nvPr/>
        </p:nvSpPr>
        <p:spPr>
          <a:xfrm>
            <a:off x="10761342" y="6836829"/>
            <a:ext cx="1701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6" b="0" i="0" u="none" strike="noStrike" cap="none">
                <a:solidFill>
                  <a:srgbClr val="08524D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/>
          </a:p>
        </p:txBody>
      </p:sp>
      <p:sp>
        <p:nvSpPr>
          <p:cNvPr id="170" name="Google Shape;170;p10"/>
          <p:cNvSpPr txBox="1"/>
          <p:nvPr/>
        </p:nvSpPr>
        <p:spPr>
          <a:xfrm>
            <a:off x="12678654" y="1750876"/>
            <a:ext cx="4843800" cy="79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99" dirty="0">
                <a:latin typeface="Lato"/>
                <a:ea typeface="Lato"/>
                <a:cs typeface="Lato"/>
              </a:rPr>
              <a:t>MongoDB</a:t>
            </a:r>
            <a:endParaRPr sz="3699" dirty="0">
              <a:latin typeface="Lato"/>
              <a:ea typeface="Lato"/>
              <a:cs typeface="Lato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2678654" y="4515283"/>
            <a:ext cx="4843824" cy="79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99" dirty="0">
                <a:latin typeface="Lato"/>
                <a:ea typeface="Lato"/>
                <a:cs typeface="Lato"/>
              </a:rPr>
              <a:t>SQL</a:t>
            </a:r>
            <a:endParaRPr sz="3699" dirty="0">
              <a:latin typeface="Lato"/>
              <a:ea typeface="Lato"/>
              <a:cs typeface="Lato"/>
            </a:endParaRPr>
          </a:p>
        </p:txBody>
      </p:sp>
      <p:sp>
        <p:nvSpPr>
          <p:cNvPr id="172" name="Google Shape;172;p10"/>
          <p:cNvSpPr txBox="1"/>
          <p:nvPr/>
        </p:nvSpPr>
        <p:spPr>
          <a:xfrm>
            <a:off x="12678654" y="7395455"/>
            <a:ext cx="4843824" cy="79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99" dirty="0">
                <a:latin typeface="Lato"/>
                <a:ea typeface="Lato"/>
                <a:cs typeface="Lato"/>
              </a:rPr>
              <a:t> Comparaison</a:t>
            </a:r>
            <a:endParaRPr sz="3699" dirty="0"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  <p:bldP spid="171" grpId="0"/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D29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1"/>
          <p:cNvGrpSpPr/>
          <p:nvPr/>
        </p:nvGrpSpPr>
        <p:grpSpPr>
          <a:xfrm>
            <a:off x="0" y="1238812"/>
            <a:ext cx="18288000" cy="4879047"/>
            <a:chOff x="0" y="25400"/>
            <a:chExt cx="24384000" cy="6505396"/>
          </a:xfrm>
        </p:grpSpPr>
        <p:cxnSp>
          <p:nvCxnSpPr>
            <p:cNvPr id="178" name="Google Shape;178;p11"/>
            <p:cNvCxnSpPr/>
            <p:nvPr/>
          </p:nvCxnSpPr>
          <p:spPr>
            <a:xfrm>
              <a:off x="0" y="25400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11"/>
            <p:cNvCxnSpPr/>
            <p:nvPr/>
          </p:nvCxnSpPr>
          <p:spPr>
            <a:xfrm>
              <a:off x="0" y="1651749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11"/>
            <p:cNvCxnSpPr/>
            <p:nvPr/>
          </p:nvCxnSpPr>
          <p:spPr>
            <a:xfrm>
              <a:off x="0" y="3278098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11"/>
            <p:cNvCxnSpPr/>
            <p:nvPr/>
          </p:nvCxnSpPr>
          <p:spPr>
            <a:xfrm>
              <a:off x="0" y="4904447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11"/>
            <p:cNvCxnSpPr/>
            <p:nvPr/>
          </p:nvCxnSpPr>
          <p:spPr>
            <a:xfrm>
              <a:off x="0" y="6530796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83" name="Google Shape;1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51" y="330970"/>
            <a:ext cx="12011669" cy="836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11"/>
          <p:cNvGrpSpPr/>
          <p:nvPr/>
        </p:nvGrpSpPr>
        <p:grpSpPr>
          <a:xfrm>
            <a:off x="0" y="6993084"/>
            <a:ext cx="18288000" cy="3293916"/>
            <a:chOff x="0" y="-85725"/>
            <a:chExt cx="4816593" cy="867533"/>
          </a:xfrm>
        </p:grpSpPr>
        <p:sp>
          <p:nvSpPr>
            <p:cNvPr id="185" name="Google Shape;185;p11"/>
            <p:cNvSpPr/>
            <p:nvPr/>
          </p:nvSpPr>
          <p:spPr>
            <a:xfrm>
              <a:off x="0" y="0"/>
              <a:ext cx="4816592" cy="781808"/>
            </a:xfrm>
            <a:custGeom>
              <a:avLst/>
              <a:gdLst/>
              <a:ahLst/>
              <a:cxnLst/>
              <a:rect l="l" t="t" r="r" b="b"/>
              <a:pathLst>
                <a:path w="4816592" h="78180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81808"/>
                  </a:lnTo>
                  <a:lnTo>
                    <a:pt x="0" y="781808"/>
                  </a:lnTo>
                  <a:close/>
                </a:path>
              </a:pathLst>
            </a:custGeom>
            <a:solidFill>
              <a:srgbClr val="08524D"/>
            </a:solidFill>
            <a:ln>
              <a:noFill/>
            </a:ln>
          </p:spPr>
        </p:sp>
        <p:sp>
          <p:nvSpPr>
            <p:cNvPr id="186" name="Google Shape;186;p11"/>
            <p:cNvSpPr txBox="1"/>
            <p:nvPr/>
          </p:nvSpPr>
          <p:spPr>
            <a:xfrm>
              <a:off x="0" y="-85725"/>
              <a:ext cx="4816593" cy="867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1"/>
          <p:cNvSpPr txBox="1"/>
          <p:nvPr/>
        </p:nvSpPr>
        <p:spPr>
          <a:xfrm>
            <a:off x="183616" y="7257042"/>
            <a:ext cx="32310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dirty="0"/>
          </a:p>
        </p:txBody>
      </p:sp>
      <p:sp>
        <p:nvSpPr>
          <p:cNvPr id="188" name="Google Shape;188;p11"/>
          <p:cNvSpPr txBox="1"/>
          <p:nvPr/>
        </p:nvSpPr>
        <p:spPr>
          <a:xfrm>
            <a:off x="2692671" y="7102159"/>
            <a:ext cx="14394000" cy="340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3000"/>
              </a:lnSpc>
            </a:pPr>
            <a:r>
              <a:rPr lang="fr-FR" sz="17969" dirty="0">
                <a:solidFill>
                  <a:srgbClr val="CCFFA4"/>
                </a:solidFill>
                <a:latin typeface="Rajdhani"/>
                <a:cs typeface="Rajdhani"/>
              </a:rPr>
              <a:t>MongoDB</a:t>
            </a:r>
            <a:endParaRPr sz="17969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ngoDB Database ...">
            <a:extLst>
              <a:ext uri="{FF2B5EF4-FFF2-40B4-BE49-F238E27FC236}">
                <a16:creationId xmlns:a16="http://schemas.microsoft.com/office/drawing/2014/main" id="{519E4A5A-CA11-0DA0-6375-AD834B4E3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51" y="3223172"/>
            <a:ext cx="7905600" cy="5588166"/>
          </a:xfrm>
          <a:prstGeom prst="flowChartDocumen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oogle Shape;193;p12"/>
          <p:cNvGrpSpPr/>
          <p:nvPr/>
        </p:nvGrpSpPr>
        <p:grpSpPr>
          <a:xfrm>
            <a:off x="652192" y="3059276"/>
            <a:ext cx="5588166" cy="5653652"/>
            <a:chOff x="0" y="-9525"/>
            <a:chExt cx="812800" cy="822325"/>
          </a:xfrm>
        </p:grpSpPr>
        <p:sp>
          <p:nvSpPr>
            <p:cNvPr id="194" name="Google Shape;19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12"/>
          <p:cNvGrpSpPr/>
          <p:nvPr/>
        </p:nvGrpSpPr>
        <p:grpSpPr>
          <a:xfrm>
            <a:off x="745653" y="2857348"/>
            <a:ext cx="5588166" cy="5653652"/>
            <a:chOff x="0" y="-9525"/>
            <a:chExt cx="812800" cy="822325"/>
          </a:xfrm>
        </p:grpSpPr>
        <p:sp>
          <p:nvSpPr>
            <p:cNvPr id="197" name="Google Shape;19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2"/>
          <p:cNvGrpSpPr/>
          <p:nvPr/>
        </p:nvGrpSpPr>
        <p:grpSpPr>
          <a:xfrm>
            <a:off x="11943240" y="3059276"/>
            <a:ext cx="5588166" cy="5653652"/>
            <a:chOff x="0" y="-9525"/>
            <a:chExt cx="812800" cy="822325"/>
          </a:xfrm>
        </p:grpSpPr>
        <p:sp>
          <p:nvSpPr>
            <p:cNvPr id="200" name="Google Shape;20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F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2"/>
          <p:cNvGrpSpPr/>
          <p:nvPr/>
        </p:nvGrpSpPr>
        <p:grpSpPr>
          <a:xfrm>
            <a:off x="12047642" y="2857348"/>
            <a:ext cx="5588166" cy="5653652"/>
            <a:chOff x="0" y="-9525"/>
            <a:chExt cx="812800" cy="822325"/>
          </a:xfrm>
        </p:grpSpPr>
        <p:sp>
          <p:nvSpPr>
            <p:cNvPr id="203" name="Google Shape;203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2"/>
          <p:cNvSpPr txBox="1"/>
          <p:nvPr/>
        </p:nvSpPr>
        <p:spPr>
          <a:xfrm>
            <a:off x="1360506" y="4174318"/>
            <a:ext cx="39624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2000" dirty="0">
                <a:latin typeface="Lato"/>
                <a:ea typeface="Lato"/>
                <a:cs typeface="Lato"/>
              </a:rPr>
              <a:t>Base de données documentaire</a:t>
            </a:r>
          </a:p>
          <a:p>
            <a:br>
              <a:rPr lang="fr-FR" sz="2800" dirty="0"/>
            </a:br>
            <a:endParaRPr dirty="0"/>
          </a:p>
        </p:txBody>
      </p:sp>
      <p:sp>
        <p:nvSpPr>
          <p:cNvPr id="206" name="Google Shape;206;p12"/>
          <p:cNvSpPr txBox="1"/>
          <p:nvPr/>
        </p:nvSpPr>
        <p:spPr>
          <a:xfrm>
            <a:off x="12467131" y="4282040"/>
            <a:ext cx="460301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2000" dirty="0">
                <a:latin typeface="Lato"/>
                <a:ea typeface="Lato"/>
                <a:cs typeface="Lato"/>
              </a:rPr>
              <a:t>Prend en charge la mise à l'échelle horizontale et les hautes performances</a:t>
            </a:r>
          </a:p>
          <a:p>
            <a:br>
              <a:rPr lang="fr-FR" sz="2800" dirty="0"/>
            </a:br>
            <a:endParaRPr dirty="0"/>
          </a:p>
        </p:txBody>
      </p:sp>
      <p:sp>
        <p:nvSpPr>
          <p:cNvPr id="209" name="Google Shape;209;p12"/>
          <p:cNvSpPr txBox="1"/>
          <p:nvPr/>
        </p:nvSpPr>
        <p:spPr>
          <a:xfrm>
            <a:off x="1028700" y="634969"/>
            <a:ext cx="16502706" cy="113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001"/>
              </a:lnSpc>
            </a:pPr>
            <a:r>
              <a:rPr lang="fr-FR" sz="6000" dirty="0">
                <a:solidFill>
                  <a:srgbClr val="CCFFA4"/>
                </a:solidFill>
                <a:latin typeface="Rajdhani"/>
                <a:cs typeface="Rajdhani"/>
              </a:rPr>
              <a:t>MongoDB : une base de données NoSQL </a:t>
            </a:r>
          </a:p>
        </p:txBody>
      </p:sp>
      <p:sp>
        <p:nvSpPr>
          <p:cNvPr id="2" name="Google Shape;205;p12">
            <a:extLst>
              <a:ext uri="{FF2B5EF4-FFF2-40B4-BE49-F238E27FC236}">
                <a16:creationId xmlns:a16="http://schemas.microsoft.com/office/drawing/2014/main" id="{E0B5265F-9163-6F11-FE11-6C2D599FFE3F}"/>
              </a:ext>
            </a:extLst>
          </p:cNvPr>
          <p:cNvSpPr txBox="1"/>
          <p:nvPr/>
        </p:nvSpPr>
        <p:spPr>
          <a:xfrm>
            <a:off x="1217857" y="5148899"/>
            <a:ext cx="451244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2000" dirty="0">
                <a:latin typeface="Lato"/>
                <a:ea typeface="Lato"/>
                <a:cs typeface="Lato"/>
              </a:rPr>
              <a:t>Stocke les données dans des documents de type JSON</a:t>
            </a:r>
          </a:p>
          <a:p>
            <a:br>
              <a:rPr lang="fr-FR" sz="2800" dirty="0"/>
            </a:br>
            <a:endParaRPr dirty="0"/>
          </a:p>
        </p:txBody>
      </p:sp>
      <p:sp>
        <p:nvSpPr>
          <p:cNvPr id="3" name="Google Shape;205;p12">
            <a:extLst>
              <a:ext uri="{FF2B5EF4-FFF2-40B4-BE49-F238E27FC236}">
                <a16:creationId xmlns:a16="http://schemas.microsoft.com/office/drawing/2014/main" id="{BE01E23D-BF96-B0C4-AC95-B55BA55F8615}"/>
              </a:ext>
            </a:extLst>
          </p:cNvPr>
          <p:cNvSpPr txBox="1"/>
          <p:nvPr/>
        </p:nvSpPr>
        <p:spPr>
          <a:xfrm>
            <a:off x="1217857" y="6400214"/>
            <a:ext cx="451244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2000" dirty="0">
                <a:latin typeface="Lato"/>
                <a:ea typeface="Lato"/>
                <a:cs typeface="Lato"/>
              </a:rPr>
              <a:t>Modèle de données flexible et sans schéma</a:t>
            </a:r>
          </a:p>
          <a:p>
            <a:br>
              <a:rPr lang="fr-FR" sz="2800" dirty="0"/>
            </a:br>
            <a:br>
              <a:rPr lang="fr-FR" sz="2800" dirty="0"/>
            </a:br>
            <a:endParaRPr dirty="0"/>
          </a:p>
        </p:txBody>
      </p:sp>
      <p:sp>
        <p:nvSpPr>
          <p:cNvPr id="8" name="Google Shape;206;p12">
            <a:extLst>
              <a:ext uri="{FF2B5EF4-FFF2-40B4-BE49-F238E27FC236}">
                <a16:creationId xmlns:a16="http://schemas.microsoft.com/office/drawing/2014/main" id="{FD0EAB4C-0161-A98D-87B1-F0D412937873}"/>
              </a:ext>
            </a:extLst>
          </p:cNvPr>
          <p:cNvSpPr txBox="1"/>
          <p:nvPr/>
        </p:nvSpPr>
        <p:spPr>
          <a:xfrm>
            <a:off x="12467131" y="5481485"/>
            <a:ext cx="460301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ctr">
              <a:lnSpc>
                <a:spcPct val="140000"/>
              </a:lnSpc>
            </a:pPr>
            <a:r>
              <a:rPr lang="fr-FR" sz="2000" dirty="0">
                <a:latin typeface="Lato"/>
                <a:ea typeface="Lato"/>
                <a:cs typeface="Lato"/>
              </a:rPr>
              <a:t>Idéal pour les big data, les applications Web en temps réel,,,</a:t>
            </a:r>
          </a:p>
          <a:p>
            <a:br>
              <a:rPr lang="fr-FR" dirty="0"/>
            </a:br>
            <a:br>
              <a:rPr lang="fr-FR" sz="2800" dirty="0"/>
            </a:b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9" grpId="0"/>
      <p:bldP spid="2" grpId="0"/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D29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6"/>
          <p:cNvGrpSpPr/>
          <p:nvPr/>
        </p:nvGrpSpPr>
        <p:grpSpPr>
          <a:xfrm>
            <a:off x="0" y="1238812"/>
            <a:ext cx="18288000" cy="4879047"/>
            <a:chOff x="0" y="25400"/>
            <a:chExt cx="24384000" cy="6505396"/>
          </a:xfrm>
        </p:grpSpPr>
        <p:cxnSp>
          <p:nvCxnSpPr>
            <p:cNvPr id="326" name="Google Shape;326;p16"/>
            <p:cNvCxnSpPr/>
            <p:nvPr/>
          </p:nvCxnSpPr>
          <p:spPr>
            <a:xfrm>
              <a:off x="0" y="25400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" name="Google Shape;327;p16"/>
            <p:cNvCxnSpPr/>
            <p:nvPr/>
          </p:nvCxnSpPr>
          <p:spPr>
            <a:xfrm>
              <a:off x="0" y="1651749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0" y="3278098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0" y="4904447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6"/>
            <p:cNvCxnSpPr/>
            <p:nvPr/>
          </p:nvCxnSpPr>
          <p:spPr>
            <a:xfrm>
              <a:off x="0" y="6530796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475" y="242546"/>
            <a:ext cx="11296899" cy="9215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6"/>
          <p:cNvGrpSpPr/>
          <p:nvPr/>
        </p:nvGrpSpPr>
        <p:grpSpPr>
          <a:xfrm>
            <a:off x="0" y="6993084"/>
            <a:ext cx="18288000" cy="3293916"/>
            <a:chOff x="0" y="-85725"/>
            <a:chExt cx="4816593" cy="867533"/>
          </a:xfrm>
        </p:grpSpPr>
        <p:sp>
          <p:nvSpPr>
            <p:cNvPr id="333" name="Google Shape;333;p16"/>
            <p:cNvSpPr/>
            <p:nvPr/>
          </p:nvSpPr>
          <p:spPr>
            <a:xfrm>
              <a:off x="0" y="0"/>
              <a:ext cx="4816592" cy="781808"/>
            </a:xfrm>
            <a:custGeom>
              <a:avLst/>
              <a:gdLst/>
              <a:ahLst/>
              <a:cxnLst/>
              <a:rect l="l" t="t" r="r" b="b"/>
              <a:pathLst>
                <a:path w="4816592" h="78180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81808"/>
                  </a:lnTo>
                  <a:lnTo>
                    <a:pt x="0" y="781808"/>
                  </a:lnTo>
                  <a:close/>
                </a:path>
              </a:pathLst>
            </a:custGeom>
            <a:solidFill>
              <a:srgbClr val="08524D"/>
            </a:solidFill>
            <a:ln>
              <a:noFill/>
            </a:ln>
          </p:spPr>
        </p:sp>
        <p:sp>
          <p:nvSpPr>
            <p:cNvPr id="334" name="Google Shape;334;p16"/>
            <p:cNvSpPr txBox="1"/>
            <p:nvPr/>
          </p:nvSpPr>
          <p:spPr>
            <a:xfrm>
              <a:off x="0" y="-85725"/>
              <a:ext cx="4816593" cy="867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16"/>
          <p:cNvSpPr txBox="1"/>
          <p:nvPr/>
        </p:nvSpPr>
        <p:spPr>
          <a:xfrm>
            <a:off x="331466" y="7282364"/>
            <a:ext cx="32310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dirty="0"/>
          </a:p>
        </p:txBody>
      </p:sp>
      <p:sp>
        <p:nvSpPr>
          <p:cNvPr id="336" name="Google Shape;336;p16"/>
          <p:cNvSpPr txBox="1"/>
          <p:nvPr/>
        </p:nvSpPr>
        <p:spPr>
          <a:xfrm>
            <a:off x="4983412" y="7280481"/>
            <a:ext cx="10841700" cy="340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 dirty="0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rPr>
              <a:t>SQL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  <p:bldP spid="3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" y="8149432"/>
            <a:ext cx="3846300" cy="190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8"/>
          <p:cNvPicPr preferRelativeResize="0"/>
          <p:nvPr/>
        </p:nvPicPr>
        <p:blipFill rotWithShape="1">
          <a:blip r:embed="rId4">
            <a:alphaModFix/>
          </a:blip>
          <a:srcRect r="19620"/>
          <a:stretch/>
        </p:blipFill>
        <p:spPr>
          <a:xfrm>
            <a:off x="14278975" y="1046675"/>
            <a:ext cx="4009024" cy="18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8"/>
          <p:cNvSpPr txBox="1"/>
          <p:nvPr/>
        </p:nvSpPr>
        <p:spPr>
          <a:xfrm>
            <a:off x="2791350" y="2142387"/>
            <a:ext cx="127053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fr-FR" sz="4400" dirty="0">
                <a:solidFill>
                  <a:schemeClr val="bg1"/>
                </a:solidFill>
                <a:latin typeface="Rajdhani"/>
                <a:cs typeface="Rajdhani"/>
              </a:rPr>
              <a:t>Système de gestion de base de données relationnelle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446" name="Google Shape;446;p18"/>
          <p:cNvCxnSpPr/>
          <p:nvPr/>
        </p:nvCxnSpPr>
        <p:spPr>
          <a:xfrm rot="10800000">
            <a:off x="2183737" y="2856410"/>
            <a:ext cx="13920527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18"/>
          <p:cNvCxnSpPr/>
          <p:nvPr/>
        </p:nvCxnSpPr>
        <p:spPr>
          <a:xfrm rot="10800000">
            <a:off x="2183737" y="4360116"/>
            <a:ext cx="13920527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18"/>
          <p:cNvCxnSpPr/>
          <p:nvPr/>
        </p:nvCxnSpPr>
        <p:spPr>
          <a:xfrm rot="10800000">
            <a:off x="2183737" y="5863822"/>
            <a:ext cx="13920527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8"/>
          <p:cNvCxnSpPr/>
          <p:nvPr/>
        </p:nvCxnSpPr>
        <p:spPr>
          <a:xfrm rot="10800000">
            <a:off x="2183737" y="7367528"/>
            <a:ext cx="13920527" cy="0"/>
          </a:xfrm>
          <a:prstGeom prst="straightConnector1">
            <a:avLst/>
          </a:prstGeom>
          <a:noFill/>
          <a:ln w="38100" cap="flat" cmpd="sng">
            <a:solidFill>
              <a:srgbClr val="CCFF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209;p12">
            <a:extLst>
              <a:ext uri="{FF2B5EF4-FFF2-40B4-BE49-F238E27FC236}">
                <a16:creationId xmlns:a16="http://schemas.microsoft.com/office/drawing/2014/main" id="{63CFFA7A-EA7B-A3F8-73FF-918DF606B194}"/>
              </a:ext>
            </a:extLst>
          </p:cNvPr>
          <p:cNvSpPr txBox="1"/>
          <p:nvPr/>
        </p:nvSpPr>
        <p:spPr>
          <a:xfrm>
            <a:off x="892647" y="214221"/>
            <a:ext cx="16502706" cy="10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001"/>
              </a:lnSpc>
            </a:pPr>
            <a:r>
              <a:rPr lang="fr-FR" sz="5400" dirty="0">
                <a:solidFill>
                  <a:srgbClr val="CCFFA4"/>
                </a:solidFill>
                <a:latin typeface="Rajdhani"/>
                <a:cs typeface="Rajdhani"/>
              </a:rPr>
              <a:t>SQL : une base de données relationnelle traditionnelle </a:t>
            </a:r>
          </a:p>
        </p:txBody>
      </p:sp>
      <p:sp>
        <p:nvSpPr>
          <p:cNvPr id="3" name="Google Shape;444;p18">
            <a:extLst>
              <a:ext uri="{FF2B5EF4-FFF2-40B4-BE49-F238E27FC236}">
                <a16:creationId xmlns:a16="http://schemas.microsoft.com/office/drawing/2014/main" id="{4C192B0F-1E09-6300-A140-A7D74F5DB02F}"/>
              </a:ext>
            </a:extLst>
          </p:cNvPr>
          <p:cNvSpPr txBox="1"/>
          <p:nvPr/>
        </p:nvSpPr>
        <p:spPr>
          <a:xfrm>
            <a:off x="2183737" y="3622388"/>
            <a:ext cx="1392052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fr-FR" sz="4400" dirty="0">
                <a:solidFill>
                  <a:schemeClr val="bg1"/>
                </a:solidFill>
                <a:latin typeface="Rajdhani"/>
                <a:cs typeface="Rajdhani"/>
              </a:rPr>
              <a:t>Stocke les données dans des tables avec des schémas fixes</a:t>
            </a:r>
            <a:endParaRPr sz="4400" dirty="0">
              <a:solidFill>
                <a:srgbClr val="CCFFA4"/>
              </a:solidFill>
              <a:latin typeface="Rajdhani"/>
              <a:cs typeface="Rajdhani"/>
            </a:endParaRPr>
          </a:p>
        </p:txBody>
      </p:sp>
      <p:sp>
        <p:nvSpPr>
          <p:cNvPr id="4" name="Google Shape;444;p18">
            <a:extLst>
              <a:ext uri="{FF2B5EF4-FFF2-40B4-BE49-F238E27FC236}">
                <a16:creationId xmlns:a16="http://schemas.microsoft.com/office/drawing/2014/main" id="{400979BB-179D-7F35-45A3-027FD2B0AAF2}"/>
              </a:ext>
            </a:extLst>
          </p:cNvPr>
          <p:cNvSpPr txBox="1"/>
          <p:nvPr/>
        </p:nvSpPr>
        <p:spPr>
          <a:xfrm>
            <a:off x="2183737" y="5142020"/>
            <a:ext cx="1434237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fr-FR" sz="4400" dirty="0">
                <a:solidFill>
                  <a:schemeClr val="bg1"/>
                </a:solidFill>
                <a:latin typeface="Rajdhani"/>
                <a:cs typeface="Rajdhani"/>
              </a:rPr>
              <a:t>Prend en charge les transactions ACID et une forte cohérence</a:t>
            </a:r>
          </a:p>
        </p:txBody>
      </p:sp>
      <p:sp>
        <p:nvSpPr>
          <p:cNvPr id="5" name="Google Shape;444;p18">
            <a:extLst>
              <a:ext uri="{FF2B5EF4-FFF2-40B4-BE49-F238E27FC236}">
                <a16:creationId xmlns:a16="http://schemas.microsoft.com/office/drawing/2014/main" id="{50FA1E93-FCD4-FBCC-C597-922134EA19CA}"/>
              </a:ext>
            </a:extLst>
          </p:cNvPr>
          <p:cNvSpPr txBox="1"/>
          <p:nvPr/>
        </p:nvSpPr>
        <p:spPr>
          <a:xfrm>
            <a:off x="2041601" y="6449528"/>
            <a:ext cx="1456349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marL="457200" lvl="1" algn="l"/>
            <a:r>
              <a:rPr lang="fr-FR" sz="4400" dirty="0">
                <a:solidFill>
                  <a:schemeClr val="bg1"/>
                </a:solidFill>
                <a:latin typeface="Rajdhani"/>
                <a:cs typeface="Rajdhani"/>
              </a:rPr>
              <a:t>Idéal pour les données structurées, les transactions ,,,</a:t>
            </a:r>
          </a:p>
        </p:txBody>
      </p:sp>
      <p:pic>
        <p:nvPicPr>
          <p:cNvPr id="3074" name="Picture 2" descr="The Best Way to Learn SQL - Learn to ...">
            <a:extLst>
              <a:ext uri="{FF2B5EF4-FFF2-40B4-BE49-F238E27FC236}">
                <a16:creationId xmlns:a16="http://schemas.microsoft.com/office/drawing/2014/main" id="{BC624009-675F-DC15-7A37-75073841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975" y="824628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/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24D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35D0F90-E142-8C28-08DA-944AEBD5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39223"/>
              </p:ext>
            </p:extLst>
          </p:nvPr>
        </p:nvGraphicFramePr>
        <p:xfrm>
          <a:off x="2230244" y="2451035"/>
          <a:ext cx="3836020" cy="4262350"/>
        </p:xfrm>
        <a:graphic>
          <a:graphicData uri="http://schemas.openxmlformats.org/drawingml/2006/table">
            <a:tbl>
              <a:tblPr firstRow="1" bandRow="1">
                <a:tableStyleId>{1C26DE01-F523-4318-A409-E3855CED85CC}</a:tableStyleId>
              </a:tblPr>
              <a:tblGrid>
                <a:gridCol w="1918010">
                  <a:extLst>
                    <a:ext uri="{9D8B030D-6E8A-4147-A177-3AD203B41FA5}">
                      <a16:colId xmlns:a16="http://schemas.microsoft.com/office/drawing/2014/main" val="2533198468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2367104058"/>
                    </a:ext>
                  </a:extLst>
                </a:gridCol>
              </a:tblGrid>
              <a:tr h="852470">
                <a:tc gridSpan="2">
                  <a:txBody>
                    <a:bodyPr/>
                    <a:lstStyle/>
                    <a:p>
                      <a:pPr algn="ctr"/>
                      <a:r>
                        <a:rPr lang="fr-FR" sz="3200" b="1" dirty="0">
                          <a:solidFill>
                            <a:srgbClr val="30261D"/>
                          </a:solidFill>
                        </a:rPr>
                        <a:t>Produits</a:t>
                      </a:r>
                      <a:endParaRPr lang="fr-FR" sz="2800" b="1" dirty="0">
                        <a:solidFill>
                          <a:srgbClr val="30261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FFCC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828168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r>
                        <a:rPr lang="fr-FR" sz="2400" dirty="0"/>
                        <a:t>Référence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Chaine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391367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r>
                        <a:rPr lang="fr-FR" sz="2400" dirty="0"/>
                        <a:t>Nom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Chaine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738856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r>
                        <a:rPr lang="fr-FR" sz="2400" dirty="0"/>
                        <a:t>En stock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Booléen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55237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r>
                        <a:rPr lang="fr-FR" sz="2400" dirty="0"/>
                        <a:t>Prix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Réel positif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75547"/>
                  </a:ext>
                </a:extLst>
              </a:tr>
            </a:tbl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134D83BD-6948-146A-80B9-86F1A82D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37788"/>
              </p:ext>
            </p:extLst>
          </p:nvPr>
        </p:nvGraphicFramePr>
        <p:xfrm>
          <a:off x="10467455" y="2451035"/>
          <a:ext cx="3739200" cy="4262350"/>
        </p:xfrm>
        <a:graphic>
          <a:graphicData uri="http://schemas.openxmlformats.org/drawingml/2006/table">
            <a:tbl>
              <a:tblPr firstRow="1" bandRow="1">
                <a:tableStyleId>{1C26DE01-F523-4318-A409-E3855CED85CC}</a:tableStyleId>
              </a:tblPr>
              <a:tblGrid>
                <a:gridCol w="1869600">
                  <a:extLst>
                    <a:ext uri="{9D8B030D-6E8A-4147-A177-3AD203B41FA5}">
                      <a16:colId xmlns:a16="http://schemas.microsoft.com/office/drawing/2014/main" val="2533198468"/>
                    </a:ext>
                  </a:extLst>
                </a:gridCol>
                <a:gridCol w="1869600">
                  <a:extLst>
                    <a:ext uri="{9D8B030D-6E8A-4147-A177-3AD203B41FA5}">
                      <a16:colId xmlns:a16="http://schemas.microsoft.com/office/drawing/2014/main" val="2367104058"/>
                    </a:ext>
                  </a:extLst>
                </a:gridCol>
              </a:tblGrid>
              <a:tr h="852470"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3200" b="1" i="0" u="none" strike="noStrike" cap="none" dirty="0">
                          <a:solidFill>
                            <a:srgbClr val="30261D"/>
                          </a:solidFill>
                          <a:latin typeface="Arial"/>
                          <a:cs typeface="Arial"/>
                          <a:sym typeface="Arial"/>
                        </a:rPr>
                        <a:t>Ventes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solidFill>
                          <a:srgbClr val="FFCC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828168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Numéro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Chaine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391367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Référence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Chaine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738856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Chaine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55237"/>
                  </a:ext>
                </a:extLst>
              </a:tr>
              <a:tr h="8524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Quantité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entier positif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7554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F3635D2-551B-3C7B-E1D4-0DE3608C77A5}"/>
              </a:ext>
            </a:extLst>
          </p:cNvPr>
          <p:cNvSpPr/>
          <p:nvPr/>
        </p:nvSpPr>
        <p:spPr>
          <a:xfrm>
            <a:off x="2234272" y="3300983"/>
            <a:ext cx="1908562" cy="3395400"/>
          </a:xfrm>
          <a:prstGeom prst="rect">
            <a:avLst/>
          </a:prstGeom>
          <a:noFill/>
          <a:ln w="57150">
            <a:solidFill>
              <a:srgbClr val="96FF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AEEB-65BE-6951-A632-4C5009708CDA}"/>
              </a:ext>
            </a:extLst>
          </p:cNvPr>
          <p:cNvSpPr/>
          <p:nvPr/>
        </p:nvSpPr>
        <p:spPr>
          <a:xfrm>
            <a:off x="10485873" y="3300983"/>
            <a:ext cx="1860390" cy="3395400"/>
          </a:xfrm>
          <a:prstGeom prst="rect">
            <a:avLst/>
          </a:prstGeom>
          <a:noFill/>
          <a:ln w="57150">
            <a:solidFill>
              <a:srgbClr val="96FF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408F93-57D5-4E2D-E70C-285D4D49A26A}"/>
              </a:ext>
            </a:extLst>
          </p:cNvPr>
          <p:cNvSpPr/>
          <p:nvPr/>
        </p:nvSpPr>
        <p:spPr>
          <a:xfrm>
            <a:off x="4142834" y="3309623"/>
            <a:ext cx="1908562" cy="3395400"/>
          </a:xfrm>
          <a:prstGeom prst="rect">
            <a:avLst/>
          </a:prstGeom>
          <a:noFill/>
          <a:ln w="57150">
            <a:solidFill>
              <a:srgbClr val="FFA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A2429-A5E3-B9D3-922C-955826FA53CE}"/>
              </a:ext>
            </a:extLst>
          </p:cNvPr>
          <p:cNvSpPr/>
          <p:nvPr/>
        </p:nvSpPr>
        <p:spPr>
          <a:xfrm>
            <a:off x="12328122" y="3317986"/>
            <a:ext cx="1860390" cy="3395400"/>
          </a:xfrm>
          <a:prstGeom prst="rect">
            <a:avLst/>
          </a:prstGeom>
          <a:noFill/>
          <a:ln w="57150">
            <a:solidFill>
              <a:srgbClr val="FFA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B1EC0A29-7D83-0F5D-CF50-0EE846EFDFE5}"/>
              </a:ext>
            </a:extLst>
          </p:cNvPr>
          <p:cNvSpPr/>
          <p:nvPr/>
        </p:nvSpPr>
        <p:spPr>
          <a:xfrm rot="5400000" flipH="1" flipV="1">
            <a:off x="6187698" y="6203115"/>
            <a:ext cx="745698" cy="2520000"/>
          </a:xfrm>
          <a:prstGeom prst="bentArrow">
            <a:avLst/>
          </a:prstGeom>
          <a:solidFill>
            <a:srgbClr val="FFA1A1"/>
          </a:solidFill>
          <a:ln>
            <a:solidFill>
              <a:srgbClr val="FFA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CD7CF52B-C98A-C2EA-DE77-9A68B5E47FC7}"/>
              </a:ext>
            </a:extLst>
          </p:cNvPr>
          <p:cNvSpPr/>
          <p:nvPr/>
        </p:nvSpPr>
        <p:spPr>
          <a:xfrm rot="16200000" flipV="1">
            <a:off x="11714607" y="5843115"/>
            <a:ext cx="745696" cy="3240000"/>
          </a:xfrm>
          <a:prstGeom prst="bentArrow">
            <a:avLst/>
          </a:prstGeom>
          <a:solidFill>
            <a:srgbClr val="FFA1A1"/>
          </a:solidFill>
          <a:ln>
            <a:solidFill>
              <a:srgbClr val="FFA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121F28-781A-87F8-5568-04788DDE3270}"/>
              </a:ext>
            </a:extLst>
          </p:cNvPr>
          <p:cNvSpPr txBox="1"/>
          <p:nvPr/>
        </p:nvSpPr>
        <p:spPr>
          <a:xfrm>
            <a:off x="8383216" y="7473807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7696C3"/>
                </a:solidFill>
              </a:rPr>
              <a:t>domaines</a:t>
            </a:r>
            <a:endParaRPr lang="fr-FR" sz="2400" dirty="0">
              <a:solidFill>
                <a:srgbClr val="7696C3"/>
              </a:solidFill>
            </a:endParaRPr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3FB2EA4E-06D3-727B-F868-E6AD17A8DAFD}"/>
              </a:ext>
            </a:extLst>
          </p:cNvPr>
          <p:cNvSpPr/>
          <p:nvPr/>
        </p:nvSpPr>
        <p:spPr>
          <a:xfrm rot="5400000" flipH="1" flipV="1">
            <a:off x="4415274" y="5834874"/>
            <a:ext cx="745697" cy="2520000"/>
          </a:xfrm>
          <a:prstGeom prst="bentArrow">
            <a:avLst/>
          </a:prstGeom>
          <a:solidFill>
            <a:srgbClr val="96FF96"/>
          </a:solidFill>
          <a:ln>
            <a:solidFill>
              <a:srgbClr val="96FF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Flèche : virage 15">
            <a:extLst>
              <a:ext uri="{FF2B5EF4-FFF2-40B4-BE49-F238E27FC236}">
                <a16:creationId xmlns:a16="http://schemas.microsoft.com/office/drawing/2014/main" id="{23DEF612-D12C-EEB6-95A9-52BB88379EDC}"/>
              </a:ext>
            </a:extLst>
          </p:cNvPr>
          <p:cNvSpPr/>
          <p:nvPr/>
        </p:nvSpPr>
        <p:spPr>
          <a:xfrm rot="16200000" flipV="1">
            <a:off x="9756176" y="5033873"/>
            <a:ext cx="745697" cy="4111084"/>
          </a:xfrm>
          <a:prstGeom prst="bentArrow">
            <a:avLst/>
          </a:prstGeom>
          <a:solidFill>
            <a:srgbClr val="96FF96"/>
          </a:solidFill>
          <a:ln>
            <a:solidFill>
              <a:srgbClr val="96FF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ED3D4B-2BF1-120B-8D75-1420577D5BF1}"/>
              </a:ext>
            </a:extLst>
          </p:cNvPr>
          <p:cNvSpPr txBox="1"/>
          <p:nvPr/>
        </p:nvSpPr>
        <p:spPr>
          <a:xfrm>
            <a:off x="6298381" y="7009439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7696C3"/>
                </a:solidFill>
              </a:rPr>
              <a:t>attributs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AD958C-DC93-2033-D0E3-5D462D3597E4}"/>
              </a:ext>
            </a:extLst>
          </p:cNvPr>
          <p:cNvSpPr txBox="1"/>
          <p:nvPr/>
        </p:nvSpPr>
        <p:spPr>
          <a:xfrm>
            <a:off x="3394306" y="1117176"/>
            <a:ext cx="11726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4400" dirty="0">
                <a:solidFill>
                  <a:schemeClr val="bg1"/>
                </a:solidFill>
                <a:latin typeface="Rajdhani"/>
                <a:cs typeface="Rajdhan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d’une Base de Données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9" grpId="0" animBg="1"/>
      <p:bldP spid="11" grpId="0" animBg="1"/>
      <p:bldP spid="13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D29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0"/>
          <p:cNvGrpSpPr/>
          <p:nvPr/>
        </p:nvGrpSpPr>
        <p:grpSpPr>
          <a:xfrm>
            <a:off x="0" y="1238812"/>
            <a:ext cx="18288000" cy="4879047"/>
            <a:chOff x="0" y="25400"/>
            <a:chExt cx="24384000" cy="6505396"/>
          </a:xfrm>
        </p:grpSpPr>
        <p:cxnSp>
          <p:nvCxnSpPr>
            <p:cNvPr id="508" name="Google Shape;508;p20"/>
            <p:cNvCxnSpPr/>
            <p:nvPr/>
          </p:nvCxnSpPr>
          <p:spPr>
            <a:xfrm>
              <a:off x="0" y="25400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20"/>
            <p:cNvCxnSpPr/>
            <p:nvPr/>
          </p:nvCxnSpPr>
          <p:spPr>
            <a:xfrm>
              <a:off x="0" y="1651749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0"/>
            <p:cNvCxnSpPr/>
            <p:nvPr/>
          </p:nvCxnSpPr>
          <p:spPr>
            <a:xfrm>
              <a:off x="0" y="3278098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1" name="Google Shape;511;p20"/>
            <p:cNvCxnSpPr/>
            <p:nvPr/>
          </p:nvCxnSpPr>
          <p:spPr>
            <a:xfrm>
              <a:off x="0" y="4904447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2" name="Google Shape;512;p20"/>
            <p:cNvCxnSpPr/>
            <p:nvPr/>
          </p:nvCxnSpPr>
          <p:spPr>
            <a:xfrm>
              <a:off x="0" y="6530796"/>
              <a:ext cx="24384000" cy="0"/>
            </a:xfrm>
            <a:prstGeom prst="straightConnector1">
              <a:avLst/>
            </a:prstGeom>
            <a:noFill/>
            <a:ln w="50800" cap="flat" cmpd="sng">
              <a:solidFill>
                <a:srgbClr val="F5F6F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13" name="Google Shape;5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924" y="685313"/>
            <a:ext cx="11548150" cy="8362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0"/>
          <p:cNvGrpSpPr/>
          <p:nvPr/>
        </p:nvGrpSpPr>
        <p:grpSpPr>
          <a:xfrm>
            <a:off x="0" y="6993084"/>
            <a:ext cx="18288000" cy="3293916"/>
            <a:chOff x="0" y="-85725"/>
            <a:chExt cx="4816593" cy="867533"/>
          </a:xfrm>
        </p:grpSpPr>
        <p:sp>
          <p:nvSpPr>
            <p:cNvPr id="515" name="Google Shape;515;p20"/>
            <p:cNvSpPr/>
            <p:nvPr/>
          </p:nvSpPr>
          <p:spPr>
            <a:xfrm>
              <a:off x="0" y="0"/>
              <a:ext cx="4816592" cy="781808"/>
            </a:xfrm>
            <a:custGeom>
              <a:avLst/>
              <a:gdLst/>
              <a:ahLst/>
              <a:cxnLst/>
              <a:rect l="l" t="t" r="r" b="b"/>
              <a:pathLst>
                <a:path w="4816592" h="78180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81808"/>
                  </a:lnTo>
                  <a:lnTo>
                    <a:pt x="0" y="781808"/>
                  </a:lnTo>
                  <a:close/>
                </a:path>
              </a:pathLst>
            </a:custGeom>
            <a:solidFill>
              <a:srgbClr val="08524D"/>
            </a:solidFill>
            <a:ln>
              <a:noFill/>
            </a:ln>
          </p:spPr>
        </p:sp>
        <p:sp>
          <p:nvSpPr>
            <p:cNvPr id="516" name="Google Shape;516;p20"/>
            <p:cNvSpPr txBox="1"/>
            <p:nvPr/>
          </p:nvSpPr>
          <p:spPr>
            <a:xfrm>
              <a:off x="0" y="-85725"/>
              <a:ext cx="4816593" cy="867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20"/>
          <p:cNvSpPr txBox="1"/>
          <p:nvPr/>
        </p:nvSpPr>
        <p:spPr>
          <a:xfrm>
            <a:off x="331466" y="7340592"/>
            <a:ext cx="3230959" cy="277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dirty="0"/>
          </a:p>
        </p:txBody>
      </p:sp>
      <p:sp>
        <p:nvSpPr>
          <p:cNvPr id="518" name="Google Shape;518;p20"/>
          <p:cNvSpPr txBox="1"/>
          <p:nvPr/>
        </p:nvSpPr>
        <p:spPr>
          <a:xfrm>
            <a:off x="3832832" y="7338709"/>
            <a:ext cx="13710135" cy="340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69" b="0" i="0" u="none" strike="noStrike" cap="none" dirty="0" err="1">
                <a:solidFill>
                  <a:srgbClr val="CCFFA4"/>
                </a:solidFill>
                <a:latin typeface="Rajdhani"/>
                <a:ea typeface="Rajdhani"/>
                <a:cs typeface="Rajdhani"/>
                <a:sym typeface="Rajdhani"/>
              </a:rPr>
              <a:t>Comparaison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/>
      <p:bldP spid="5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D29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ch Is Better? SQL vs NoSQL - YouTube">
            <a:extLst>
              <a:ext uri="{FF2B5EF4-FFF2-40B4-BE49-F238E27FC236}">
                <a16:creationId xmlns:a16="http://schemas.microsoft.com/office/drawing/2014/main" id="{EE24858D-5538-B80F-04E5-EFD09C164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33333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890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246</TotalTime>
  <Words>543</Words>
  <Application>Microsoft Office PowerPoint</Application>
  <PresentationFormat>Personnalisé</PresentationFormat>
  <Paragraphs>86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Rajdhani</vt:lpstr>
      <vt:lpstr>Arial</vt:lpstr>
      <vt:lpstr>Times New Roman</vt:lpstr>
      <vt:lpstr>__Inter_36bd41</vt:lpstr>
      <vt:lpstr>Calibri</vt:lpstr>
      <vt:lpstr>Lato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Lenovo</cp:lastModifiedBy>
  <cp:revision>3</cp:revision>
  <dcterms:modified xsi:type="dcterms:W3CDTF">2024-09-07T15:38:44Z</dcterms:modified>
</cp:coreProperties>
</file>